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notesMasterIdLst>
    <p:notesMasterId r:id="rId17"/>
  </p:notesMasterIdLst>
  <p:sldIdLst>
    <p:sldId id="258" r:id="rId2"/>
    <p:sldId id="259" r:id="rId3"/>
    <p:sldId id="263" r:id="rId4"/>
    <p:sldId id="264" r:id="rId5"/>
    <p:sldId id="274" r:id="rId6"/>
    <p:sldId id="275" r:id="rId7"/>
    <p:sldId id="276" r:id="rId8"/>
    <p:sldId id="277" r:id="rId9"/>
    <p:sldId id="278" r:id="rId10"/>
    <p:sldId id="279" r:id="rId11"/>
    <p:sldId id="282" r:id="rId12"/>
    <p:sldId id="280" r:id="rId13"/>
    <p:sldId id="281" r:id="rId14"/>
    <p:sldId id="283" r:id="rId15"/>
    <p:sldId id="262"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9" autoAdjust="0"/>
    <p:restoredTop sz="79541" autoAdjust="0"/>
  </p:normalViewPr>
  <p:slideViewPr>
    <p:cSldViewPr snapToGrid="0">
      <p:cViewPr varScale="1">
        <p:scale>
          <a:sx n="57" d="100"/>
          <a:sy n="57" d="100"/>
        </p:scale>
        <p:origin x="72" y="96"/>
      </p:cViewPr>
      <p:guideLst>
        <p:guide orient="horz" pos="2160"/>
        <p:guide pos="3840"/>
      </p:guideLst>
    </p:cSldViewPr>
  </p:slideViewPr>
  <p:outlineViewPr>
    <p:cViewPr>
      <p:scale>
        <a:sx n="33" d="100"/>
        <a:sy n="33" d="100"/>
      </p:scale>
      <p:origin x="0" y="-582"/>
    </p:cViewPr>
  </p:outlineViewPr>
  <p:notesTextViewPr>
    <p:cViewPr>
      <p:scale>
        <a:sx n="1" d="1"/>
        <a:sy n="1" d="1"/>
      </p:scale>
      <p:origin x="0" y="0"/>
    </p:cViewPr>
  </p:notesTextViewPr>
  <p:notesViewPr>
    <p:cSldViewPr snapToGrid="0">
      <p:cViewPr varScale="1">
        <p:scale>
          <a:sx n="58" d="100"/>
          <a:sy n="58" d="100"/>
        </p:scale>
        <p:origin x="178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9" y="0"/>
            <a:ext cx="3037840" cy="466434"/>
          </a:xfrm>
          <a:prstGeom prst="rect">
            <a:avLst/>
          </a:prstGeom>
        </p:spPr>
        <p:txBody>
          <a:bodyPr vert="horz" lIns="91440" tIns="45720" rIns="91440" bIns="45720" rtlCol="0"/>
          <a:lstStyle>
            <a:lvl1pPr algn="r">
              <a:defRPr sz="1200"/>
            </a:lvl1pPr>
          </a:lstStyle>
          <a:p>
            <a:fld id="{61A32FA1-8D30-4249-A6E8-675766444FF5}" type="datetimeFigureOut">
              <a:rPr lang="en-US" smtClean="0"/>
              <a:t>12/29/2017</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6433"/>
          </a:xfrm>
          <a:prstGeom prst="rect">
            <a:avLst/>
          </a:prstGeom>
        </p:spPr>
        <p:txBody>
          <a:bodyPr vert="horz" lIns="91440" tIns="45720" rIns="91440" bIns="45720" rtlCol="0" anchor="b"/>
          <a:lstStyle>
            <a:lvl1pPr algn="r">
              <a:defRPr sz="1200"/>
            </a:lvl1pPr>
          </a:lstStyle>
          <a:p>
            <a:fld id="{138CBBB9-878F-4037-B666-777280B9E961}" type="slidenum">
              <a:rPr lang="en-US" smtClean="0"/>
              <a:t>‹#›</a:t>
            </a:fld>
            <a:endParaRPr lang="en-US"/>
          </a:p>
        </p:txBody>
      </p:sp>
    </p:spTree>
    <p:extLst>
      <p:ext uri="{BB962C8B-B14F-4D97-AF65-F5344CB8AC3E}">
        <p14:creationId xmlns:p14="http://schemas.microsoft.com/office/powerpoint/2010/main" val="2501975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ncleg.net/EnactedLegislation/Statutes/HTML/BySection/Chapter_7B/GS_7B-301.html"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www.ncbar.com/rules/rules.asp?page=3&amp;keywords=1.6" TargetMode="External"/><Relationship Id="rId5" Type="http://schemas.openxmlformats.org/officeDocument/2006/relationships/hyperlink" Target="http://www.ncbar.com/ethics/ethics.asp" TargetMode="External"/><Relationship Id="rId4" Type="http://schemas.openxmlformats.org/officeDocument/2006/relationships/hyperlink" Target="http://www.ncleg.net/EnactedLegislation/Statutes/HTML/BySection/Chapter_7B/GS_7B-310.html"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8CBBB9-878F-4037-B666-777280B9E961}" type="slidenum">
              <a:rPr lang="en-US" smtClean="0"/>
              <a:t>1</a:t>
            </a:fld>
            <a:endParaRPr lang="en-US"/>
          </a:p>
        </p:txBody>
      </p:sp>
    </p:spTree>
    <p:extLst>
      <p:ext uri="{BB962C8B-B14F-4D97-AF65-F5344CB8AC3E}">
        <p14:creationId xmlns:p14="http://schemas.microsoft.com/office/powerpoint/2010/main" val="1586279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10</a:t>
            </a:fld>
            <a:endParaRPr lang="en-US"/>
          </a:p>
        </p:txBody>
      </p:sp>
    </p:spTree>
    <p:extLst>
      <p:ext uri="{BB962C8B-B14F-4D97-AF65-F5344CB8AC3E}">
        <p14:creationId xmlns:p14="http://schemas.microsoft.com/office/powerpoint/2010/main" val="3132906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Let judge know client is more that what s/he did.</a:t>
            </a:r>
          </a:p>
          <a:p>
            <a:endParaRPr lang="en-US" i="0" dirty="0" smtClean="0"/>
          </a:p>
          <a:p>
            <a:r>
              <a:rPr lang="en-US" i="0" dirty="0" smtClean="0"/>
              <a:t>JCC can be your friend – cultivate</a:t>
            </a:r>
            <a:r>
              <a:rPr lang="en-US" i="0" baseline="0" dirty="0" smtClean="0"/>
              <a:t> a good working relationship if possible</a:t>
            </a:r>
          </a:p>
          <a:p>
            <a:endParaRPr lang="en-US" i="0" baseline="0" dirty="0" smtClean="0"/>
          </a:p>
          <a:p>
            <a:r>
              <a:rPr lang="en-US" i="0" baseline="0" dirty="0" smtClean="0"/>
              <a:t>Don’t automatically agree with recommendations – you can veer from the script!</a:t>
            </a:r>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11</a:t>
            </a:fld>
            <a:endParaRPr lang="en-US"/>
          </a:p>
        </p:txBody>
      </p:sp>
    </p:spTree>
    <p:extLst>
      <p:ext uri="{BB962C8B-B14F-4D97-AF65-F5344CB8AC3E}">
        <p14:creationId xmlns:p14="http://schemas.microsoft.com/office/powerpoint/2010/main" val="31329067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If no indication of drug issues – object to the drug screens at a minimum!</a:t>
            </a:r>
          </a:p>
          <a:p>
            <a:endParaRPr lang="en-US" i="0" dirty="0" smtClean="0"/>
          </a:p>
          <a:p>
            <a:r>
              <a:rPr lang="en-US" i="0" dirty="0" smtClean="0"/>
              <a:t>Address school issues at the start – don’t set your client up to fail.</a:t>
            </a:r>
          </a:p>
          <a:p>
            <a:endParaRPr lang="en-US" i="0" dirty="0" smtClean="0"/>
          </a:p>
          <a:p>
            <a:r>
              <a:rPr lang="en-US" i="0" dirty="0" smtClean="0"/>
              <a:t>Refer to handouts – </a:t>
            </a:r>
          </a:p>
          <a:p>
            <a:r>
              <a:rPr lang="en-US" i="0" dirty="0" smtClean="0"/>
              <a:t>Prior record worksheet</a:t>
            </a:r>
          </a:p>
          <a:p>
            <a:r>
              <a:rPr lang="en-US" i="0" dirty="0" smtClean="0"/>
              <a:t>Dispositional options</a:t>
            </a:r>
          </a:p>
          <a:p>
            <a:r>
              <a:rPr lang="en-US" i="0" dirty="0" smtClean="0"/>
              <a:t>Dispositional levels</a:t>
            </a:r>
          </a:p>
          <a:p>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12</a:t>
            </a:fld>
            <a:endParaRPr lang="en-US"/>
          </a:p>
        </p:txBody>
      </p:sp>
    </p:spTree>
    <p:extLst>
      <p:ext uri="{BB962C8B-B14F-4D97-AF65-F5344CB8AC3E}">
        <p14:creationId xmlns:p14="http://schemas.microsoft.com/office/powerpoint/2010/main" val="3132906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13</a:t>
            </a:fld>
            <a:endParaRPr lang="en-US"/>
          </a:p>
        </p:txBody>
      </p:sp>
    </p:spTree>
    <p:extLst>
      <p:ext uri="{BB962C8B-B14F-4D97-AF65-F5344CB8AC3E}">
        <p14:creationId xmlns:p14="http://schemas.microsoft.com/office/powerpoint/2010/main" val="3132906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If you have a client with a supportive family &amp; resources – there may</a:t>
            </a:r>
            <a:r>
              <a:rPr lang="en-US" i="0" baseline="0" dirty="0" smtClean="0"/>
              <a:t> be options to probation - </a:t>
            </a:r>
            <a:endParaRPr lang="en-US" i="0" dirty="0" smtClean="0"/>
          </a:p>
          <a:p>
            <a:r>
              <a:rPr lang="en-US" i="0" dirty="0" smtClean="0"/>
              <a:t>Adequate home supervision,</a:t>
            </a:r>
          </a:p>
          <a:p>
            <a:r>
              <a:rPr lang="en-US" i="0" dirty="0" smtClean="0"/>
              <a:t>Placement in a private or specialized school or agency</a:t>
            </a:r>
          </a:p>
          <a:p>
            <a:r>
              <a:rPr lang="en-US" i="0" dirty="0" smtClean="0"/>
              <a:t>Placement with a relative or another plan approved</a:t>
            </a:r>
            <a:r>
              <a:rPr lang="en-US" i="0" baseline="0" dirty="0" smtClean="0"/>
              <a:t> by the court</a:t>
            </a:r>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14</a:t>
            </a:fld>
            <a:endParaRPr lang="en-US"/>
          </a:p>
        </p:txBody>
      </p:sp>
    </p:spTree>
    <p:extLst>
      <p:ext uri="{BB962C8B-B14F-4D97-AF65-F5344CB8AC3E}">
        <p14:creationId xmlns:p14="http://schemas.microsoft.com/office/powerpoint/2010/main" val="3132906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8CBBB9-878F-4037-B666-777280B9E961}" type="slidenum">
              <a:rPr lang="en-US" smtClean="0"/>
              <a:t>15</a:t>
            </a:fld>
            <a:endParaRPr lang="en-US"/>
          </a:p>
        </p:txBody>
      </p:sp>
    </p:spTree>
    <p:extLst>
      <p:ext uri="{BB962C8B-B14F-4D97-AF65-F5344CB8AC3E}">
        <p14:creationId xmlns:p14="http://schemas.microsoft.com/office/powerpoint/2010/main" val="1135352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8CBBB9-878F-4037-B666-777280B9E961}" type="slidenum">
              <a:rPr lang="en-US" smtClean="0"/>
              <a:t>2</a:t>
            </a:fld>
            <a:endParaRPr lang="en-US"/>
          </a:p>
        </p:txBody>
      </p:sp>
    </p:spTree>
    <p:extLst>
      <p:ext uri="{BB962C8B-B14F-4D97-AF65-F5344CB8AC3E}">
        <p14:creationId xmlns:p14="http://schemas.microsoft.com/office/powerpoint/2010/main" val="4052160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provide the client with complete information concerning all aspects of the case, including honest predictions concerning both the short-term (e.g., whether the client will be detained pending trial or whether the client will win the probable cause hearing) and long-term (e.g., whether the child will be found not responsible or whether, if found involved, the child will be committed and/or face additional collateral consequences) goals of the case. </a:t>
            </a:r>
          </a:p>
          <a:p>
            <a:endParaRPr lang="en-US" dirty="0" smtClean="0"/>
          </a:p>
          <a:p>
            <a:r>
              <a:rPr lang="en-US" dirty="0" smtClean="0"/>
              <a:t>Juvenile defense counsel’s abiding purpose is to empower the client to make informed decisions. Counsel’s advice to the client about the likely advantages and disadvantages of different case scenarios is legally comprehensive, candid,</a:t>
            </a:r>
          </a:p>
          <a:p>
            <a:r>
              <a:rPr lang="en-US" dirty="0" smtClean="0"/>
              <a:t>and objectively relayed using </a:t>
            </a:r>
            <a:r>
              <a:rPr lang="en-US" b="1" i="1" dirty="0" smtClean="0"/>
              <a:t>age-appropriate language</a:t>
            </a:r>
            <a:r>
              <a:rPr lang="en-US" dirty="0" smtClean="0"/>
              <a:t>.</a:t>
            </a:r>
            <a:endParaRPr lang="en-US" dirty="0"/>
          </a:p>
        </p:txBody>
      </p:sp>
      <p:sp>
        <p:nvSpPr>
          <p:cNvPr id="4" name="Slide Number Placeholder 3"/>
          <p:cNvSpPr>
            <a:spLocks noGrp="1"/>
          </p:cNvSpPr>
          <p:nvPr>
            <p:ph type="sldNum" sz="quarter" idx="10"/>
          </p:nvPr>
        </p:nvSpPr>
        <p:spPr/>
        <p:txBody>
          <a:bodyPr/>
          <a:lstStyle/>
          <a:p>
            <a:fld id="{138CBBB9-878F-4037-B666-777280B9E961}" type="slidenum">
              <a:rPr lang="en-US" smtClean="0"/>
              <a:t>3</a:t>
            </a:fld>
            <a:endParaRPr lang="en-US"/>
          </a:p>
        </p:txBody>
      </p:sp>
    </p:spTree>
    <p:extLst>
      <p:ext uri="{BB962C8B-B14F-4D97-AF65-F5344CB8AC3E}">
        <p14:creationId xmlns:p14="http://schemas.microsoft.com/office/powerpoint/2010/main" val="134872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8CBBB9-878F-4037-B666-777280B9E961}" type="slidenum">
              <a:rPr lang="en-US" smtClean="0"/>
              <a:t>4</a:t>
            </a:fld>
            <a:endParaRPr lang="en-US"/>
          </a:p>
        </p:txBody>
      </p:sp>
    </p:spTree>
    <p:extLst>
      <p:ext uri="{BB962C8B-B14F-4D97-AF65-F5344CB8AC3E}">
        <p14:creationId xmlns:p14="http://schemas.microsoft.com/office/powerpoint/2010/main" val="2856779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8CBBB9-878F-4037-B666-777280B9E961}" type="slidenum">
              <a:rPr lang="en-US" smtClean="0"/>
              <a:t>5</a:t>
            </a:fld>
            <a:endParaRPr lang="en-US"/>
          </a:p>
        </p:txBody>
      </p:sp>
    </p:spTree>
    <p:extLst>
      <p:ext uri="{BB962C8B-B14F-4D97-AF65-F5344CB8AC3E}">
        <p14:creationId xmlns:p14="http://schemas.microsoft.com/office/powerpoint/2010/main" val="2071895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NC does not have a specific attorney/client exception</a:t>
            </a:r>
          </a:p>
          <a:p>
            <a:endParaRPr lang="en-US" baseline="0" dirty="0" smtClean="0"/>
          </a:p>
          <a:p>
            <a:r>
              <a:rPr lang="en-US" sz="1200" b="0" i="0" kern="1200" dirty="0" smtClean="0">
                <a:solidFill>
                  <a:schemeClr val="tx1"/>
                </a:solidFill>
                <a:effectLst/>
                <a:latin typeface="+mn-lt"/>
                <a:ea typeface="+mn-ea"/>
                <a:cs typeface="+mn-cs"/>
              </a:rPr>
              <a:t>North Carolina requires “</a:t>
            </a:r>
            <a:r>
              <a:rPr lang="en-US" sz="1200" b="1" i="0" kern="1200" dirty="0" smtClean="0">
                <a:solidFill>
                  <a:schemeClr val="tx1"/>
                </a:solidFill>
                <a:effectLst/>
                <a:latin typeface="+mn-lt"/>
                <a:ea typeface="+mn-ea"/>
                <a:cs typeface="+mn-cs"/>
              </a:rPr>
              <a:t>any person</a:t>
            </a:r>
            <a:r>
              <a:rPr lang="en-US" sz="1200" b="0" i="0" kern="1200" dirty="0" smtClean="0">
                <a:solidFill>
                  <a:schemeClr val="tx1"/>
                </a:solidFill>
                <a:effectLst/>
                <a:latin typeface="+mn-lt"/>
                <a:ea typeface="+mn-ea"/>
                <a:cs typeface="+mn-cs"/>
              </a:rPr>
              <a:t> or institution who has cause to suspect that any juvenile is abused, neglected, or dependent… or has died as a result of maltreatment” to make a report to the county department of social services where the child resides or is found. </a:t>
            </a:r>
            <a:r>
              <a:rPr lang="en-US" sz="1200" b="0" i="0" u="sng" kern="1200" dirty="0" smtClean="0">
                <a:solidFill>
                  <a:schemeClr val="tx1"/>
                </a:solidFill>
                <a:effectLst/>
                <a:latin typeface="+mn-lt"/>
                <a:ea typeface="+mn-ea"/>
                <a:cs typeface="+mn-cs"/>
                <a:hlinkClick r:id="rId3"/>
              </a:rPr>
              <a:t>G.S. 7B-301(a)</a:t>
            </a:r>
            <a:r>
              <a:rPr lang="en-US" sz="1200" b="0" i="0" kern="1200" dirty="0" smtClean="0">
                <a:solidFill>
                  <a:schemeClr val="tx1"/>
                </a:solidFill>
                <a:effectLst/>
                <a:latin typeface="+mn-lt"/>
                <a:ea typeface="+mn-ea"/>
                <a:cs typeface="+mn-cs"/>
              </a:rPr>
              <a:t>.  - Failure to report is a</a:t>
            </a:r>
            <a:r>
              <a:rPr lang="en-US" sz="1200" b="0" i="0" kern="1200" baseline="0" dirty="0" smtClean="0">
                <a:solidFill>
                  <a:schemeClr val="tx1"/>
                </a:solidFill>
                <a:effectLst/>
                <a:latin typeface="+mn-lt"/>
                <a:ea typeface="+mn-ea"/>
                <a:cs typeface="+mn-cs"/>
              </a:rPr>
              <a:t> Class 1 </a:t>
            </a:r>
            <a:r>
              <a:rPr lang="en-US" sz="1200" b="0" i="0" kern="1200" baseline="0" dirty="0" err="1" smtClean="0">
                <a:solidFill>
                  <a:schemeClr val="tx1"/>
                </a:solidFill>
                <a:effectLst/>
                <a:latin typeface="+mn-lt"/>
                <a:ea typeface="+mn-ea"/>
                <a:cs typeface="+mn-cs"/>
              </a:rPr>
              <a:t>misd</a:t>
            </a:r>
            <a:r>
              <a:rPr lang="en-US" sz="1200" b="0" i="0" kern="1200" baseline="0" dirty="0" smtClean="0">
                <a:solidFill>
                  <a:schemeClr val="tx1"/>
                </a:solidFill>
                <a:effectLst/>
                <a:latin typeface="+mn-lt"/>
                <a:ea typeface="+mn-ea"/>
                <a:cs typeface="+mn-cs"/>
              </a:rPr>
              <a:t>.</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There is one very limited exception, which is for an attorney who learns of the suspected abuse, neglect, or dependency during the attorney’s representation of a client “only in the abuse, neglect, or dependency case.” </a:t>
            </a:r>
            <a:r>
              <a:rPr lang="en-US" sz="1200" b="0" i="0" u="sng" kern="1200" dirty="0" smtClean="0">
                <a:solidFill>
                  <a:schemeClr val="tx1"/>
                </a:solidFill>
                <a:effectLst/>
                <a:latin typeface="+mn-lt"/>
                <a:ea typeface="+mn-ea"/>
                <a:cs typeface="+mn-cs"/>
                <a:hlinkClick r:id="rId4"/>
              </a:rPr>
              <a:t>G.S. 7B-310.</a:t>
            </a:r>
            <a:r>
              <a:rPr lang="en-US" sz="1200" b="0" i="0" kern="1200" dirty="0" smtClean="0">
                <a:solidFill>
                  <a:schemeClr val="tx1"/>
                </a:solidFill>
                <a:effectLst/>
                <a:latin typeface="+mn-lt"/>
                <a:ea typeface="+mn-ea"/>
                <a:cs typeface="+mn-cs"/>
              </a:rPr>
              <a:t>  All other recognized privileges, such as clergy, husband-wife, doctor-patient, and attorney-client (not covered by the limited exception) are explicitly excluded as a ground for the person’s failure to report. </a:t>
            </a:r>
            <a:r>
              <a:rPr lang="en-US" sz="1200" b="0" i="1" u="sng" kern="1200" dirty="0" smtClean="0">
                <a:solidFill>
                  <a:schemeClr val="tx1"/>
                </a:solidFill>
                <a:effectLst/>
                <a:latin typeface="+mn-lt"/>
                <a:ea typeface="+mn-ea"/>
                <a:cs typeface="+mn-cs"/>
                <a:hlinkClick r:id="rId4"/>
              </a:rPr>
              <a:t>Id</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pPr fontAlgn="base"/>
            <a:r>
              <a:rPr lang="en-US" sz="1200" b="1" i="0" kern="1200" dirty="0" smtClean="0">
                <a:solidFill>
                  <a:schemeClr val="tx1"/>
                </a:solidFill>
                <a:effectLst/>
                <a:latin typeface="+mn-lt"/>
                <a:ea typeface="+mn-ea"/>
                <a:cs typeface="+mn-cs"/>
              </a:rPr>
              <a:t>Ethics Opinions from the North Carolina State Bar</a:t>
            </a:r>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Two decades ago, the North Carolina State Bar addressed the impact of the reporting law on confidential information obtained by an attorney. When </a:t>
            </a:r>
            <a:r>
              <a:rPr lang="en-US" sz="1200" b="0" i="0" u="sng" kern="1200" dirty="0" smtClean="0">
                <a:solidFill>
                  <a:schemeClr val="tx1"/>
                </a:solidFill>
                <a:effectLst/>
                <a:latin typeface="+mn-lt"/>
                <a:ea typeface="+mn-ea"/>
                <a:cs typeface="+mn-cs"/>
                <a:hlinkClick r:id="rId5"/>
              </a:rPr>
              <a:t>RPC 175</a:t>
            </a:r>
            <a:r>
              <a:rPr lang="en-US" sz="1200" b="0" i="0" kern="1200" dirty="0" smtClean="0">
                <a:solidFill>
                  <a:schemeClr val="tx1"/>
                </a:solidFill>
                <a:effectLst/>
                <a:latin typeface="+mn-lt"/>
                <a:ea typeface="+mn-ea"/>
                <a:cs typeface="+mn-cs"/>
              </a:rPr>
              <a:t> was published, G.S. 7A-551 (which was replaced with </a:t>
            </a:r>
            <a:r>
              <a:rPr lang="en-US" sz="1200" b="0" i="0" u="sng" kern="1200" dirty="0" smtClean="0">
                <a:solidFill>
                  <a:schemeClr val="tx1"/>
                </a:solidFill>
                <a:effectLst/>
                <a:latin typeface="+mn-lt"/>
                <a:ea typeface="+mn-ea"/>
                <a:cs typeface="+mn-cs"/>
                <a:hlinkClick r:id="rId4"/>
              </a:rPr>
              <a:t>G.S. 7B-310</a:t>
            </a:r>
            <a:r>
              <a:rPr lang="en-US" sz="1200" b="0" i="0" kern="1200" dirty="0" smtClean="0">
                <a:solidFill>
                  <a:schemeClr val="tx1"/>
                </a:solidFill>
                <a:effectLst/>
                <a:latin typeface="+mn-lt"/>
                <a:ea typeface="+mn-ea"/>
                <a:cs typeface="+mn-cs"/>
              </a:rPr>
              <a:t>) did not contain an explicit sanction for noncompliance with the reporting statute. The addition of an explicit criminal sanction for noncompliance may or may not change the State Bar’s view. The Rule of Professional Conduct referred to in the opinion was Rule 4, which is now </a:t>
            </a:r>
            <a:r>
              <a:rPr lang="en-US" sz="1200" b="0" i="0" u="sng" kern="1200" dirty="0" smtClean="0">
                <a:solidFill>
                  <a:schemeClr val="tx1"/>
                </a:solidFill>
                <a:effectLst/>
                <a:latin typeface="+mn-lt"/>
                <a:ea typeface="+mn-ea"/>
                <a:cs typeface="+mn-cs"/>
                <a:hlinkClick r:id="rId6"/>
              </a:rPr>
              <a:t>Rule 1.6</a:t>
            </a:r>
            <a:r>
              <a:rPr lang="en-US" sz="1200" b="0" i="0" kern="1200" dirty="0" smtClean="0">
                <a:solidFill>
                  <a:schemeClr val="tx1"/>
                </a:solidFill>
                <a:effectLst/>
                <a:latin typeface="+mn-lt"/>
                <a:ea typeface="+mn-ea"/>
                <a:cs typeface="+mn-cs"/>
              </a:rPr>
              <a:t>.  </a:t>
            </a:r>
            <a:r>
              <a:rPr lang="en-US" sz="1200" b="0" i="0" u="sng" kern="1200" dirty="0" smtClean="0">
                <a:solidFill>
                  <a:schemeClr val="tx1"/>
                </a:solidFill>
                <a:effectLst/>
                <a:latin typeface="+mn-lt"/>
                <a:ea typeface="+mn-ea"/>
                <a:cs typeface="+mn-cs"/>
                <a:hlinkClick r:id="rId5"/>
              </a:rPr>
              <a:t>RPC 175</a:t>
            </a:r>
            <a:r>
              <a:rPr lang="en-US" sz="1200" b="0" i="0" kern="1200" dirty="0" smtClean="0">
                <a:solidFill>
                  <a:schemeClr val="tx1"/>
                </a:solidFill>
                <a:effectLst/>
                <a:latin typeface="+mn-lt"/>
                <a:ea typeface="+mn-ea"/>
                <a:cs typeface="+mn-cs"/>
              </a:rPr>
              <a:t> answers two questions:</a:t>
            </a:r>
          </a:p>
          <a:p>
            <a:pPr fontAlgn="base"/>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Does the Rule of Professional Conduct require the lawyer to make a report to social services when the information is considered confidential? No.</a:t>
            </a:r>
          </a:p>
          <a:p>
            <a:pPr fontAlgn="base"/>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Is it ethical for a lawyer to reveal confidential information of suspected child abuse or neglect to social services as required by the reporting statute? Yes.</a:t>
            </a:r>
          </a:p>
          <a:p>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38CBBB9-878F-4037-B666-777280B9E961}" type="slidenum">
              <a:rPr lang="en-US" smtClean="0"/>
              <a:t>6</a:t>
            </a:fld>
            <a:endParaRPr lang="en-US"/>
          </a:p>
        </p:txBody>
      </p:sp>
    </p:spTree>
    <p:extLst>
      <p:ext uri="{BB962C8B-B14F-4D97-AF65-F5344CB8AC3E}">
        <p14:creationId xmlns:p14="http://schemas.microsoft.com/office/powerpoint/2010/main" val="751905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8CBBB9-878F-4037-B666-777280B9E961}" type="slidenum">
              <a:rPr lang="en-US" smtClean="0"/>
              <a:t>7</a:t>
            </a:fld>
            <a:endParaRPr lang="en-US"/>
          </a:p>
        </p:txBody>
      </p:sp>
    </p:spTree>
    <p:extLst>
      <p:ext uri="{BB962C8B-B14F-4D97-AF65-F5344CB8AC3E}">
        <p14:creationId xmlns:p14="http://schemas.microsoft.com/office/powerpoint/2010/main" val="1342694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Roper v. Simmons – </a:t>
            </a:r>
            <a:r>
              <a:rPr lang="en-US" sz="1200" b="0" i="0" u="none" strike="noStrike" kern="1200" baseline="0" dirty="0" smtClean="0">
                <a:solidFill>
                  <a:schemeClr val="tx1"/>
                </a:solidFill>
                <a:latin typeface="+mn-lt"/>
                <a:ea typeface="+mn-ea"/>
                <a:cs typeface="+mn-cs"/>
              </a:rPr>
              <a:t>youths are less culpable than the average adult offender because they: </a:t>
            </a:r>
          </a:p>
          <a:p>
            <a:pPr marL="228600" indent="-228600">
              <a:buAutoNum type="arabicParenBoth"/>
            </a:pPr>
            <a:r>
              <a:rPr lang="en-US" sz="1200" b="0" i="0" u="none" strike="noStrike" kern="1200" baseline="0" dirty="0" smtClean="0">
                <a:solidFill>
                  <a:schemeClr val="tx1"/>
                </a:solidFill>
                <a:latin typeface="+mn-lt"/>
                <a:ea typeface="+mn-ea"/>
                <a:cs typeface="+mn-cs"/>
              </a:rPr>
              <a:t>lack maturity and responsibility, </a:t>
            </a:r>
          </a:p>
          <a:p>
            <a:pPr marL="228600" indent="-228600">
              <a:buAutoNum type="arabicParenBoth" startAt="2"/>
            </a:pPr>
            <a:r>
              <a:rPr lang="en-US" sz="1200" b="0" i="0" u="none" strike="noStrike" kern="1200" baseline="0" dirty="0" smtClean="0">
                <a:solidFill>
                  <a:schemeClr val="tx1"/>
                </a:solidFill>
                <a:latin typeface="+mn-lt"/>
                <a:ea typeface="+mn-ea"/>
                <a:cs typeface="+mn-cs"/>
              </a:rPr>
              <a:t>are more vulnerable and susceptible to outside influences, particularly negative peer influences, and</a:t>
            </a:r>
          </a:p>
          <a:p>
            <a:pPr marL="228600" indent="-228600">
              <a:buAutoNum type="arabicParenBoth" startAt="2"/>
            </a:pPr>
            <a:r>
              <a:rPr lang="en-US" sz="1200" b="0" i="0" u="none" strike="noStrike" kern="1200" baseline="0" dirty="0" smtClean="0">
                <a:solidFill>
                  <a:schemeClr val="tx1"/>
                </a:solidFill>
                <a:latin typeface="+mn-lt"/>
                <a:ea typeface="+mn-ea"/>
                <a:cs typeface="+mn-cs"/>
              </a:rPr>
              <a:t>are not as well formed in character and personality as, and have a much greater potential for rehabilitation than, adults.</a:t>
            </a:r>
            <a:endParaRPr lang="en-US" i="1" dirty="0" smtClean="0"/>
          </a:p>
          <a:p>
            <a:endParaRPr lang="en-US" i="1" dirty="0" smtClean="0"/>
          </a:p>
          <a:p>
            <a:r>
              <a:rPr lang="en-US" sz="1200" b="0" i="0" u="none" strike="noStrike" kern="1200" baseline="0" dirty="0" smtClean="0">
                <a:solidFill>
                  <a:schemeClr val="tx1"/>
                </a:solidFill>
                <a:latin typeface="+mn-lt"/>
                <a:ea typeface="+mn-ea"/>
                <a:cs typeface="+mn-cs"/>
              </a:rPr>
              <a:t>This research requires juvenile defense counsel to be adept at using age-appropriate language, motivational interviewing, visual aids, and other techniques effective in communicating with, and more specifically, effective in translating legal concepts to, children.</a:t>
            </a:r>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8</a:t>
            </a:fld>
            <a:endParaRPr lang="en-US"/>
          </a:p>
        </p:txBody>
      </p:sp>
    </p:spTree>
    <p:extLst>
      <p:ext uri="{BB962C8B-B14F-4D97-AF65-F5344CB8AC3E}">
        <p14:creationId xmlns:p14="http://schemas.microsoft.com/office/powerpoint/2010/main" val="2347084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Refer to defender</a:t>
            </a:r>
            <a:r>
              <a:rPr lang="en-US" i="0" baseline="0" dirty="0" smtClean="0"/>
              <a:t> role handout –</a:t>
            </a:r>
          </a:p>
          <a:p>
            <a:endParaRPr lang="en-US" i="0" baseline="0" dirty="0" smtClean="0"/>
          </a:p>
          <a:p>
            <a:r>
              <a:rPr lang="en-US" i="0" baseline="0" dirty="0" smtClean="0"/>
              <a:t>Needs update – no show cause in undisciplined cases</a:t>
            </a:r>
            <a:endParaRPr lang="en-US" i="0" dirty="0"/>
          </a:p>
        </p:txBody>
      </p:sp>
      <p:sp>
        <p:nvSpPr>
          <p:cNvPr id="4" name="Slide Number Placeholder 3"/>
          <p:cNvSpPr>
            <a:spLocks noGrp="1"/>
          </p:cNvSpPr>
          <p:nvPr>
            <p:ph type="sldNum" sz="quarter" idx="10"/>
          </p:nvPr>
        </p:nvSpPr>
        <p:spPr/>
        <p:txBody>
          <a:bodyPr/>
          <a:lstStyle/>
          <a:p>
            <a:fld id="{138CBBB9-878F-4037-B666-777280B9E961}" type="slidenum">
              <a:rPr lang="en-US" smtClean="0"/>
              <a:t>9</a:t>
            </a:fld>
            <a:endParaRPr lang="en-US"/>
          </a:p>
        </p:txBody>
      </p:sp>
    </p:spTree>
    <p:extLst>
      <p:ext uri="{BB962C8B-B14F-4D97-AF65-F5344CB8AC3E}">
        <p14:creationId xmlns:p14="http://schemas.microsoft.com/office/powerpoint/2010/main" val="3122591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48568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3B7D0EEC-DF03-4AB3-BBB6-D33A168F434A}" type="datetimeFigureOut">
              <a:rPr lang="en-US" smtClean="0"/>
              <a:t>12/29/2017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10658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3652459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62417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17343963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735579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4112342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1943467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3261008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285897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7D0EEC-DF03-4AB3-BBB6-D33A168F434A}"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2235020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7D0EEC-DF03-4AB3-BBB6-D33A168F434A}"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3447700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7D0EEC-DF03-4AB3-BBB6-D33A168F434A}" type="datetimeFigureOut">
              <a:rPr lang="en-US" smtClean="0"/>
              <a:t>12/29/2017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1463167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7D0EEC-DF03-4AB3-BBB6-D33A168F434A}" type="datetimeFigureOut">
              <a:rPr lang="en-US" smtClean="0"/>
              <a:t>12/29/2017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206280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D0EEC-DF03-4AB3-BBB6-D33A168F434A}" type="datetimeFigureOut">
              <a:rPr lang="en-US" smtClean="0"/>
              <a:t>12/29/2017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77987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7D0EEC-DF03-4AB3-BBB6-D33A168F434A}"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107604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7D0EEC-DF03-4AB3-BBB6-D33A168F434A}"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C5AE3-E818-458E-BA11-7D64A6FC22A0}" type="slidenum">
              <a:rPr lang="en-US" smtClean="0"/>
              <a:t>‹#›</a:t>
            </a:fld>
            <a:endParaRPr lang="en-US"/>
          </a:p>
        </p:txBody>
      </p:sp>
    </p:spTree>
    <p:extLst>
      <p:ext uri="{BB962C8B-B14F-4D97-AF65-F5344CB8AC3E}">
        <p14:creationId xmlns:p14="http://schemas.microsoft.com/office/powerpoint/2010/main" val="237704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B7D0EEC-DF03-4AB3-BBB6-D33A168F434A}" type="datetimeFigureOut">
              <a:rPr lang="en-US" smtClean="0"/>
              <a:t>12/29/2017</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FEEC5AE3-E818-458E-BA11-7D64A6FC22A0}" type="slidenum">
              <a:rPr lang="en-US" smtClean="0"/>
              <a:t>‹#›</a:t>
            </a:fld>
            <a:endParaRPr lang="en-US"/>
          </a:p>
        </p:txBody>
      </p:sp>
    </p:spTree>
    <p:extLst>
      <p:ext uri="{BB962C8B-B14F-4D97-AF65-F5344CB8AC3E}">
        <p14:creationId xmlns:p14="http://schemas.microsoft.com/office/powerpoint/2010/main" val="2176241028"/>
      </p:ext>
    </p:extLst>
  </p:cSld>
  <p:clrMap bg1="dk1" tx1="lt1" bg2="dk2" tx2="lt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 id="214748380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 Id="rId5" Type="http://schemas.openxmlformats.org/officeDocument/2006/relationships/hyperlink" Target="mailto:Eric.Zogry@nccourt.org" TargetMode="External"/><Relationship Id="rId4" Type="http://schemas.openxmlformats.org/officeDocument/2006/relationships/hyperlink" Target="mailto:Kim.howes@nccourt.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777" y="389319"/>
            <a:ext cx="8270602" cy="2971801"/>
          </a:xfrm>
        </p:spPr>
        <p:txBody>
          <a:bodyPr>
            <a:normAutofit/>
          </a:bodyPr>
          <a:lstStyle/>
          <a:p>
            <a:pPr algn="ctr"/>
            <a:r>
              <a:rPr lang="en-US" sz="4400" dirty="0">
                <a:solidFill>
                  <a:schemeClr val="bg1"/>
                </a:solidFill>
              </a:rPr>
              <a:t>Juvenile defense –</a:t>
            </a:r>
            <a:br>
              <a:rPr lang="en-US" sz="4400" dirty="0">
                <a:solidFill>
                  <a:schemeClr val="bg1"/>
                </a:solidFill>
              </a:rPr>
            </a:br>
            <a:r>
              <a:rPr lang="en-US" sz="4400" dirty="0">
                <a:solidFill>
                  <a:schemeClr val="bg1"/>
                </a:solidFill>
              </a:rPr>
              <a:t> role of counsel, &amp; disposition advocacy</a:t>
            </a:r>
            <a:endParaRPr lang="en-US" sz="4400" dirty="0"/>
          </a:p>
        </p:txBody>
      </p:sp>
      <p:sp>
        <p:nvSpPr>
          <p:cNvPr id="3" name="Subtitle 2"/>
          <p:cNvSpPr>
            <a:spLocks noGrp="1"/>
          </p:cNvSpPr>
          <p:nvPr>
            <p:ph type="subTitle" idx="1"/>
          </p:nvPr>
        </p:nvSpPr>
        <p:spPr>
          <a:xfrm>
            <a:off x="431963" y="4985699"/>
            <a:ext cx="6400800" cy="1611002"/>
          </a:xfrm>
        </p:spPr>
        <p:txBody>
          <a:bodyPr/>
          <a:lstStyle/>
          <a:p>
            <a:pPr lvl="0" defTabSz="914400">
              <a:lnSpc>
                <a:spcPct val="85000"/>
              </a:lnSpc>
              <a:spcBef>
                <a:spcPts val="1300"/>
              </a:spcBef>
              <a:spcAft>
                <a:spcPts val="0"/>
              </a:spcAft>
              <a:buClrTx/>
              <a:buSzTx/>
            </a:pPr>
            <a:r>
              <a:rPr lang="en-US" sz="2500" dirty="0" smtClean="0">
                <a:solidFill>
                  <a:prstClr val="white"/>
                </a:solidFill>
                <a:latin typeface="Calibri Light" panose="020F0302020204030204"/>
              </a:rPr>
              <a:t>Kim Howes</a:t>
            </a:r>
            <a:endParaRPr lang="en-US" sz="2500" dirty="0">
              <a:solidFill>
                <a:prstClr val="white"/>
              </a:solidFill>
              <a:latin typeface="Calibri Light" panose="020F0302020204030204"/>
            </a:endParaRPr>
          </a:p>
          <a:p>
            <a:pPr lvl="0" defTabSz="914400">
              <a:lnSpc>
                <a:spcPct val="85000"/>
              </a:lnSpc>
              <a:spcBef>
                <a:spcPts val="1300"/>
              </a:spcBef>
              <a:spcAft>
                <a:spcPts val="0"/>
              </a:spcAft>
              <a:buClrTx/>
              <a:buSzTx/>
            </a:pPr>
            <a:r>
              <a:rPr lang="en-US" sz="2500" dirty="0" smtClean="0">
                <a:solidFill>
                  <a:prstClr val="white"/>
                </a:solidFill>
                <a:latin typeface="Calibri Light" panose="020F0302020204030204"/>
              </a:rPr>
              <a:t>Assistant Juvenile Defender</a:t>
            </a:r>
            <a:endParaRPr lang="en-US" sz="2500" dirty="0">
              <a:solidFill>
                <a:prstClr val="white"/>
              </a:solidFill>
              <a:latin typeface="Calibri Light" panose="020F0302020204030204"/>
            </a:endParaRPr>
          </a:p>
          <a:p>
            <a:pPr lvl="0" defTabSz="914400">
              <a:lnSpc>
                <a:spcPct val="85000"/>
              </a:lnSpc>
              <a:spcBef>
                <a:spcPts val="1300"/>
              </a:spcBef>
              <a:spcAft>
                <a:spcPts val="0"/>
              </a:spcAft>
              <a:buClrTx/>
              <a:buSzTx/>
            </a:pPr>
            <a:r>
              <a:rPr lang="en-US" sz="2500" dirty="0" smtClean="0">
                <a:solidFill>
                  <a:prstClr val="white"/>
                </a:solidFill>
                <a:latin typeface="Calibri Light" panose="020F0302020204030204"/>
              </a:rPr>
              <a:t>December 14, 2017</a:t>
            </a:r>
            <a:endParaRPr lang="en-US" sz="2500" dirty="0">
              <a:solidFill>
                <a:prstClr val="white"/>
              </a:solidFill>
              <a:latin typeface="Calibri Light" panose="020F0302020204030204"/>
            </a:endParaRP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9890" y="5791200"/>
            <a:ext cx="2202110" cy="1066800"/>
          </a:xfrm>
          <a:prstGeom prst="rect">
            <a:avLst/>
          </a:prstGeom>
        </p:spPr>
      </p:pic>
    </p:spTree>
    <p:extLst>
      <p:ext uri="{BB962C8B-B14F-4D97-AF65-F5344CB8AC3E}">
        <p14:creationId xmlns:p14="http://schemas.microsoft.com/office/powerpoint/2010/main" val="3938661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0901" y="594895"/>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Disposition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20617" y="1881011"/>
            <a:ext cx="8534400" cy="4715731"/>
          </a:xfrm>
        </p:spPr>
        <p:txBody>
          <a:bodyPr>
            <a:normAutofit/>
          </a:bodyPr>
          <a:lstStyle/>
          <a:p>
            <a:r>
              <a:rPr lang="en-US" sz="2800" b="1" u="sng" cap="small" dirty="0" smtClean="0">
                <a:solidFill>
                  <a:schemeClr val="tx1"/>
                </a:solidFill>
              </a:rPr>
              <a:t>Purpose </a:t>
            </a:r>
            <a:r>
              <a:rPr lang="en-US" sz="2800" dirty="0" smtClean="0">
                <a:solidFill>
                  <a:schemeClr val="tx1"/>
                </a:solidFill>
              </a:rPr>
              <a:t>– 7B-2500</a:t>
            </a:r>
          </a:p>
          <a:p>
            <a:pPr marL="457200" indent="-457200">
              <a:buFont typeface="Arial" panose="020B0604020202020204" pitchFamily="34" charset="0"/>
              <a:buChar char="•"/>
            </a:pPr>
            <a:r>
              <a:rPr lang="en-US" sz="2800" dirty="0" smtClean="0">
                <a:solidFill>
                  <a:schemeClr val="tx1"/>
                </a:solidFill>
              </a:rPr>
              <a:t>Design appropriate plan to </a:t>
            </a:r>
            <a:r>
              <a:rPr lang="en-US" sz="2800" b="1" i="1" dirty="0" smtClean="0">
                <a:solidFill>
                  <a:schemeClr val="tx1"/>
                </a:solidFill>
              </a:rPr>
              <a:t>meet the needs of the juvenile</a:t>
            </a:r>
            <a:r>
              <a:rPr lang="en-US" sz="2800" dirty="0" smtClean="0">
                <a:solidFill>
                  <a:schemeClr val="tx1"/>
                </a:solidFill>
              </a:rPr>
              <a:t> (no cookie cutter templates!);</a:t>
            </a:r>
          </a:p>
          <a:p>
            <a:pPr marL="457200" indent="-457200">
              <a:buFont typeface="Arial" panose="020B0604020202020204" pitchFamily="34" charset="0"/>
              <a:buChar char="•"/>
            </a:pPr>
            <a:r>
              <a:rPr lang="en-US" sz="2800" dirty="0" smtClean="0">
                <a:solidFill>
                  <a:schemeClr val="tx1"/>
                </a:solidFill>
              </a:rPr>
              <a:t>Protection of the public;</a:t>
            </a:r>
          </a:p>
          <a:p>
            <a:pPr marL="457200" indent="-457200">
              <a:buFont typeface="Arial" panose="020B0604020202020204" pitchFamily="34" charset="0"/>
              <a:buChar char="•"/>
            </a:pPr>
            <a:r>
              <a:rPr lang="en-US" sz="2800" dirty="0" smtClean="0">
                <a:solidFill>
                  <a:schemeClr val="tx1"/>
                </a:solidFill>
              </a:rPr>
              <a:t>Emphasizes accountability &amp; responsibility of both parent &amp; juveniles;</a:t>
            </a:r>
          </a:p>
          <a:p>
            <a:pPr marL="457200" indent="-457200">
              <a:buFont typeface="Arial" panose="020B0604020202020204" pitchFamily="34" charset="0"/>
              <a:buChar char="•"/>
            </a:pPr>
            <a:r>
              <a:rPr lang="en-US" sz="2800" dirty="0" smtClean="0">
                <a:solidFill>
                  <a:schemeClr val="tx1"/>
                </a:solidFill>
              </a:rPr>
              <a:t>Appropriate consequences, treatment &amp; rehabilitation</a:t>
            </a:r>
          </a:p>
          <a:p>
            <a:pPr marL="914400" lvl="1" indent="-457200">
              <a:buFont typeface="Arial" panose="020B0604020202020204" pitchFamily="34" charset="0"/>
              <a:buChar char="•"/>
            </a:pPr>
            <a:endParaRPr lang="en-US" sz="28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pic>
        <p:nvPicPr>
          <p:cNvPr id="1026" name="Picture 2" descr="C:\Users\owner\AppData\Local\Microsoft\Windows\Temporary Internet Files\Content.IE5\YMOKAQDC\Cookie_cutters.jpg[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
            <a:off x="9219584" y="595738"/>
            <a:ext cx="2258653" cy="2258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167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0901" y="594895"/>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Disposition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20617" y="1881011"/>
            <a:ext cx="8534400" cy="4715731"/>
          </a:xfrm>
        </p:spPr>
        <p:txBody>
          <a:bodyPr>
            <a:normAutofit/>
          </a:bodyPr>
          <a:lstStyle/>
          <a:p>
            <a:r>
              <a:rPr lang="en-US" sz="2800" b="1" u="sng" cap="small" dirty="0" smtClean="0">
                <a:solidFill>
                  <a:schemeClr val="tx1"/>
                </a:solidFill>
              </a:rPr>
              <a:t>Planning from the start </a:t>
            </a:r>
            <a:r>
              <a:rPr lang="en-US" sz="2800" dirty="0" smtClean="0">
                <a:solidFill>
                  <a:schemeClr val="tx1"/>
                </a:solidFill>
              </a:rPr>
              <a:t>–</a:t>
            </a:r>
          </a:p>
          <a:p>
            <a:pPr marL="457200" indent="-457200">
              <a:buFont typeface="Arial" panose="020B0604020202020204" pitchFamily="34" charset="0"/>
              <a:buChar char="•"/>
            </a:pPr>
            <a:r>
              <a:rPr lang="en-US" sz="2800" dirty="0" smtClean="0">
                <a:solidFill>
                  <a:schemeClr val="tx1"/>
                </a:solidFill>
              </a:rPr>
              <a:t>Critical in jurisdictions that proceed directly to disposition after adjudication;</a:t>
            </a:r>
          </a:p>
          <a:p>
            <a:pPr marL="457200" indent="-457200">
              <a:buFont typeface="Arial" panose="020B0604020202020204" pitchFamily="34" charset="0"/>
              <a:buChar char="•"/>
            </a:pPr>
            <a:r>
              <a:rPr lang="en-US" sz="2800" dirty="0" smtClean="0">
                <a:solidFill>
                  <a:schemeClr val="tx1"/>
                </a:solidFill>
              </a:rPr>
              <a:t>Know your client!    “Context = Compassion”</a:t>
            </a:r>
          </a:p>
          <a:p>
            <a:pPr marL="914400" lvl="1" indent="-457200">
              <a:buFont typeface="Arial" panose="020B0604020202020204" pitchFamily="34" charset="0"/>
              <a:buChar char="•"/>
            </a:pPr>
            <a:r>
              <a:rPr lang="en-US" sz="2800" dirty="0" smtClean="0">
                <a:solidFill>
                  <a:schemeClr val="tx1"/>
                </a:solidFill>
              </a:rPr>
              <a:t>Who is s/he?</a:t>
            </a:r>
          </a:p>
          <a:p>
            <a:pPr marL="914400" lvl="1" indent="-457200">
              <a:buFont typeface="Arial" panose="020B0604020202020204" pitchFamily="34" charset="0"/>
              <a:buChar char="•"/>
            </a:pPr>
            <a:r>
              <a:rPr lang="en-US" sz="2800" dirty="0" smtClean="0">
                <a:solidFill>
                  <a:schemeClr val="tx1"/>
                </a:solidFill>
              </a:rPr>
              <a:t>How did s/he get here?</a:t>
            </a:r>
          </a:p>
          <a:p>
            <a:pPr marL="914400" lvl="1" indent="-457200">
              <a:buFont typeface="Arial" panose="020B0604020202020204" pitchFamily="34" charset="0"/>
              <a:buChar char="•"/>
            </a:pPr>
            <a:r>
              <a:rPr lang="en-US" sz="2800" dirty="0" smtClean="0">
                <a:solidFill>
                  <a:schemeClr val="tx1"/>
                </a:solidFill>
              </a:rPr>
              <a:t>How do we influence the situation now?</a:t>
            </a:r>
          </a:p>
          <a:p>
            <a:pPr marL="457200" indent="-457200">
              <a:buFont typeface="Arial" panose="020B0604020202020204" pitchFamily="34" charset="0"/>
              <a:buChar char="•"/>
            </a:pPr>
            <a:r>
              <a:rPr lang="en-US" sz="2800" dirty="0" smtClean="0">
                <a:solidFill>
                  <a:schemeClr val="tx1"/>
                </a:solidFill>
              </a:rPr>
              <a:t>Work with JCC if possible</a:t>
            </a:r>
          </a:p>
          <a:p>
            <a:pPr marL="914400" lvl="1" indent="-457200">
              <a:buFont typeface="Arial" panose="020B0604020202020204" pitchFamily="34" charset="0"/>
              <a:buChar char="•"/>
            </a:pPr>
            <a:endParaRPr lang="en-US" sz="28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3735835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0901" y="594895"/>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Disposition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587960" y="2374233"/>
            <a:ext cx="8534400" cy="3910096"/>
          </a:xfrm>
        </p:spPr>
        <p:txBody>
          <a:bodyPr>
            <a:normAutofit/>
          </a:bodyPr>
          <a:lstStyle/>
          <a:p>
            <a:pPr lvl="1"/>
            <a:r>
              <a:rPr lang="en-US" sz="2800" b="1" u="sng" dirty="0" smtClean="0">
                <a:solidFill>
                  <a:schemeClr val="tx1"/>
                </a:solidFill>
              </a:rPr>
              <a:t>OBLIGATIONS AT THE HEARING</a:t>
            </a:r>
          </a:p>
          <a:p>
            <a:pPr marL="914400" lvl="1" indent="-457200">
              <a:buFont typeface="Arial" panose="020B0604020202020204" pitchFamily="34" charset="0"/>
              <a:buChar char="•"/>
            </a:pPr>
            <a:r>
              <a:rPr lang="en-US" sz="2800" dirty="0" smtClean="0">
                <a:solidFill>
                  <a:schemeClr val="tx1"/>
                </a:solidFill>
              </a:rPr>
              <a:t>Role doesn’t change –</a:t>
            </a:r>
          </a:p>
          <a:p>
            <a:pPr marL="1371600" lvl="2" indent="-457200">
              <a:buFont typeface="Arial" panose="020B0604020202020204" pitchFamily="34" charset="0"/>
              <a:buChar char="•"/>
            </a:pPr>
            <a:r>
              <a:rPr lang="en-US" sz="2600" dirty="0" smtClean="0">
                <a:solidFill>
                  <a:schemeClr val="tx1"/>
                </a:solidFill>
              </a:rPr>
              <a:t>Express interest advocacy!!</a:t>
            </a:r>
          </a:p>
          <a:p>
            <a:pPr marL="914400" lvl="1" indent="-457200">
              <a:buFont typeface="Arial" panose="020B0604020202020204" pitchFamily="34" charset="0"/>
              <a:buChar char="•"/>
            </a:pPr>
            <a:r>
              <a:rPr lang="en-US" sz="2800" dirty="0" smtClean="0">
                <a:solidFill>
                  <a:schemeClr val="tx1"/>
                </a:solidFill>
              </a:rPr>
              <a:t>Don’t ask for something your client doesn’t want</a:t>
            </a:r>
          </a:p>
          <a:p>
            <a:pPr marL="914400" lvl="1" indent="-457200">
              <a:buFont typeface="Arial" panose="020B0604020202020204" pitchFamily="34" charset="0"/>
              <a:buChar char="•"/>
            </a:pPr>
            <a:r>
              <a:rPr lang="en-US" sz="2800" dirty="0" smtClean="0">
                <a:solidFill>
                  <a:schemeClr val="tx1"/>
                </a:solidFill>
              </a:rPr>
              <a:t>Know what options are available</a:t>
            </a:r>
          </a:p>
          <a:p>
            <a:pPr marL="1371600" lvl="2" indent="-457200">
              <a:buFont typeface="Arial" panose="020B0604020202020204" pitchFamily="34" charset="0"/>
              <a:buChar char="•"/>
            </a:pPr>
            <a:r>
              <a:rPr lang="en-US" sz="2600" dirty="0" smtClean="0">
                <a:solidFill>
                  <a:schemeClr val="tx1"/>
                </a:solidFill>
              </a:rPr>
              <a:t>Know dispositional history &amp; level</a:t>
            </a:r>
            <a:endParaRPr lang="en-US" sz="26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1303947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0901" y="594895"/>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Disposition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587960" y="2374233"/>
            <a:ext cx="8534400" cy="3910096"/>
          </a:xfrm>
        </p:spPr>
        <p:txBody>
          <a:bodyPr>
            <a:normAutofit/>
          </a:bodyPr>
          <a:lstStyle/>
          <a:p>
            <a:pPr lvl="1"/>
            <a:r>
              <a:rPr lang="en-US" sz="2800" b="1" u="sng" dirty="0" smtClean="0">
                <a:solidFill>
                  <a:schemeClr val="tx1"/>
                </a:solidFill>
              </a:rPr>
              <a:t>N.C.G.S. §7B-2507 &amp; 7B-2508</a:t>
            </a:r>
          </a:p>
          <a:p>
            <a:pPr marL="914400" lvl="1" indent="-457200">
              <a:buFont typeface="Arial" panose="020B0604020202020204" pitchFamily="34" charset="0"/>
              <a:buChar char="•"/>
            </a:pPr>
            <a:r>
              <a:rPr lang="en-US" sz="2800" dirty="0" smtClean="0">
                <a:solidFill>
                  <a:schemeClr val="tx1"/>
                </a:solidFill>
              </a:rPr>
              <a:t>Advocate for lowest dispositional level when judge has a choice</a:t>
            </a:r>
          </a:p>
          <a:p>
            <a:pPr marL="914400" lvl="1" indent="-457200">
              <a:buFont typeface="Arial" panose="020B0604020202020204" pitchFamily="34" charset="0"/>
              <a:buChar char="•"/>
            </a:pPr>
            <a:r>
              <a:rPr lang="en-US" sz="2800" dirty="0" smtClean="0">
                <a:solidFill>
                  <a:schemeClr val="tx1"/>
                </a:solidFill>
              </a:rPr>
              <a:t>Probation is NOT mandatory</a:t>
            </a:r>
          </a:p>
          <a:p>
            <a:pPr marL="914400" lvl="1" indent="-457200">
              <a:buFont typeface="Arial" panose="020B0604020202020204" pitchFamily="34" charset="0"/>
              <a:buChar char="•"/>
            </a:pPr>
            <a:r>
              <a:rPr lang="en-US" sz="2800" dirty="0" smtClean="0">
                <a:solidFill>
                  <a:schemeClr val="tx1"/>
                </a:solidFill>
              </a:rPr>
              <a:t>Review the JCC recommendations with your client – object to conditions that are not relevant to your client.</a:t>
            </a:r>
          </a:p>
          <a:p>
            <a:pPr marL="914400" lvl="1" indent="-457200">
              <a:buFont typeface="Arial" panose="020B0604020202020204" pitchFamily="34" charset="0"/>
              <a:buChar char="•"/>
            </a:pPr>
            <a:endParaRPr lang="en-US" sz="2800" dirty="0" smtClean="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93103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0901" y="594895"/>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Disposition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587960" y="2374233"/>
            <a:ext cx="8534400" cy="3910096"/>
          </a:xfrm>
        </p:spPr>
        <p:txBody>
          <a:bodyPr>
            <a:normAutofit/>
          </a:bodyPr>
          <a:lstStyle/>
          <a:p>
            <a:pPr lvl="1"/>
            <a:r>
              <a:rPr lang="en-US" sz="2800" b="1" u="sng" dirty="0" smtClean="0">
                <a:solidFill>
                  <a:schemeClr val="tx1"/>
                </a:solidFill>
              </a:rPr>
              <a:t>N.C.G.S. §7B-2501(d)</a:t>
            </a:r>
          </a:p>
          <a:p>
            <a:pPr lvl="1"/>
            <a:r>
              <a:rPr lang="en-US" sz="2800" dirty="0" smtClean="0">
                <a:solidFill>
                  <a:schemeClr val="tx1"/>
                </a:solidFill>
              </a:rPr>
              <a:t>At disposition, the court may –</a:t>
            </a:r>
          </a:p>
          <a:p>
            <a:pPr marL="914400" lvl="1" indent="-457200">
              <a:buFont typeface="Arial" panose="020B0604020202020204" pitchFamily="34" charset="0"/>
              <a:buChar char="•"/>
            </a:pPr>
            <a:r>
              <a:rPr lang="en-US" sz="2800" dirty="0" smtClean="0">
                <a:solidFill>
                  <a:schemeClr val="tx1"/>
                </a:solidFill>
              </a:rPr>
              <a:t>Dismiss the case;</a:t>
            </a:r>
          </a:p>
          <a:p>
            <a:pPr marL="914400" lvl="1" indent="-457200">
              <a:buFont typeface="Arial" panose="020B0604020202020204" pitchFamily="34" charset="0"/>
              <a:buChar char="•"/>
            </a:pPr>
            <a:r>
              <a:rPr lang="en-US" sz="2800" dirty="0" smtClean="0">
                <a:solidFill>
                  <a:schemeClr val="tx1"/>
                </a:solidFill>
              </a:rPr>
              <a:t>Enter no disposition;</a:t>
            </a:r>
          </a:p>
          <a:p>
            <a:pPr marL="914400" lvl="1" indent="-457200">
              <a:buFont typeface="Arial" panose="020B0604020202020204" pitchFamily="34" charset="0"/>
              <a:buChar char="•"/>
            </a:pPr>
            <a:r>
              <a:rPr lang="en-US" sz="2800" dirty="0" smtClean="0">
                <a:solidFill>
                  <a:schemeClr val="tx1"/>
                </a:solidFill>
              </a:rPr>
              <a:t>Continue the case for no more than 6 </a:t>
            </a:r>
            <a:r>
              <a:rPr lang="en-US" sz="2800" dirty="0" err="1" smtClean="0">
                <a:solidFill>
                  <a:schemeClr val="tx1"/>
                </a:solidFill>
              </a:rPr>
              <a:t>mos</a:t>
            </a:r>
            <a:r>
              <a:rPr lang="en-US" sz="2800" dirty="0" smtClean="0">
                <a:solidFill>
                  <a:schemeClr val="tx1"/>
                </a:solidFill>
              </a:rPr>
              <a:t> to allow family to meet the needs of the juvenile.</a:t>
            </a:r>
          </a:p>
          <a:p>
            <a:pPr marL="914400" lvl="1" indent="-457200">
              <a:buFont typeface="Arial" panose="020B0604020202020204" pitchFamily="34" charset="0"/>
              <a:buChar char="•"/>
            </a:pPr>
            <a:endParaRPr lang="en-US" sz="2800" dirty="0" smtClean="0">
              <a:solidFill>
                <a:schemeClr val="tx1"/>
              </a:solidFill>
            </a:endParaRPr>
          </a:p>
          <a:p>
            <a:pPr marL="914400" lvl="1" indent="-457200">
              <a:buFont typeface="Arial" panose="020B0604020202020204" pitchFamily="34" charset="0"/>
              <a:buChar char="•"/>
            </a:pPr>
            <a:endParaRPr lang="en-US" sz="2800" dirty="0" smtClean="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9242468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1000"/>
            <a:lum/>
          </a:blip>
          <a:srcRect/>
          <a:stretch>
            <a:fillRect l="-8000" r="-8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 y="685800"/>
            <a:ext cx="5892801" cy="4182762"/>
          </a:xfrm>
        </p:spPr>
        <p:txBody>
          <a:bodyPr>
            <a:normAutofit/>
          </a:bodyPr>
          <a:lstStyle/>
          <a:p>
            <a:r>
              <a:rPr lang="en-US" sz="3600" dirty="0" smtClean="0"/>
              <a:t>Kim Howes</a:t>
            </a:r>
          </a:p>
          <a:p>
            <a:r>
              <a:rPr lang="en-US" sz="3600" dirty="0" smtClean="0"/>
              <a:t>Assistant Juvenile Defender</a:t>
            </a:r>
          </a:p>
          <a:p>
            <a:r>
              <a:rPr lang="en-US" sz="3600" dirty="0" smtClean="0">
                <a:hlinkClick r:id="rId4"/>
              </a:rPr>
              <a:t>Kim.howes@nccourt.org</a:t>
            </a:r>
            <a:endParaRPr lang="en-US" sz="3600" dirty="0" smtClean="0"/>
          </a:p>
          <a:p>
            <a:r>
              <a:rPr lang="en-US" sz="3600" dirty="0" smtClean="0"/>
              <a:t>919-890-1641</a:t>
            </a:r>
            <a:endParaRPr lang="en-US" sz="3600" dirty="0"/>
          </a:p>
        </p:txBody>
      </p:sp>
      <p:sp>
        <p:nvSpPr>
          <p:cNvPr id="4" name="Content Placeholder 3"/>
          <p:cNvSpPr>
            <a:spLocks noGrp="1"/>
          </p:cNvSpPr>
          <p:nvPr>
            <p:ph sz="half" idx="2"/>
          </p:nvPr>
        </p:nvSpPr>
        <p:spPr>
          <a:xfrm>
            <a:off x="6193481" y="685800"/>
            <a:ext cx="5642919" cy="3805881"/>
          </a:xfrm>
        </p:spPr>
        <p:txBody>
          <a:bodyPr>
            <a:normAutofit/>
          </a:bodyPr>
          <a:lstStyle/>
          <a:p>
            <a:r>
              <a:rPr lang="en-US" sz="3600" dirty="0" smtClean="0"/>
              <a:t>Eric Zogry</a:t>
            </a:r>
          </a:p>
          <a:p>
            <a:r>
              <a:rPr lang="en-US" sz="3600" dirty="0" smtClean="0"/>
              <a:t>Juvenile Defender</a:t>
            </a:r>
          </a:p>
          <a:p>
            <a:r>
              <a:rPr lang="en-US" sz="3600" dirty="0" smtClean="0">
                <a:hlinkClick r:id="rId5"/>
              </a:rPr>
              <a:t>Eric.Zogry@nccourt.org</a:t>
            </a:r>
            <a:endParaRPr lang="en-US" sz="3600" dirty="0" smtClean="0"/>
          </a:p>
          <a:p>
            <a:r>
              <a:rPr lang="en-US" sz="3600" dirty="0" smtClean="0"/>
              <a:t>919-890-1640</a:t>
            </a:r>
            <a:endParaRPr lang="en-US" sz="3600" dirty="0"/>
          </a:p>
        </p:txBody>
      </p:sp>
      <p:sp>
        <p:nvSpPr>
          <p:cNvPr id="2" name="TextBox 1"/>
          <p:cNvSpPr txBox="1"/>
          <p:nvPr/>
        </p:nvSpPr>
        <p:spPr>
          <a:xfrm>
            <a:off x="2565400" y="4868562"/>
            <a:ext cx="7277100" cy="584775"/>
          </a:xfrm>
          <a:prstGeom prst="rect">
            <a:avLst/>
          </a:prstGeom>
          <a:noFill/>
        </p:spPr>
        <p:txBody>
          <a:bodyPr wrap="square" rtlCol="0">
            <a:spAutoFit/>
          </a:bodyPr>
          <a:lstStyle/>
          <a:p>
            <a:r>
              <a:rPr lang="en-US" sz="3200" dirty="0">
                <a:solidFill>
                  <a:schemeClr val="bg1"/>
                </a:solidFill>
              </a:rPr>
              <a:t>https://ncjuveniledefender.com/</a:t>
            </a:r>
          </a:p>
        </p:txBody>
      </p:sp>
    </p:spTree>
    <p:extLst>
      <p:ext uri="{BB962C8B-B14F-4D97-AF65-F5344CB8AC3E}">
        <p14:creationId xmlns:p14="http://schemas.microsoft.com/office/powerpoint/2010/main" val="29068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3" y="419100"/>
            <a:ext cx="3099482" cy="1425466"/>
          </a:xfrm>
        </p:spPr>
        <p:txBody>
          <a:bodyPr>
            <a:normAutofit fontScale="90000"/>
          </a:bodyPr>
          <a:lstStyle/>
          <a:p>
            <a:pPr lvl="0">
              <a:spcBef>
                <a:spcPct val="20000"/>
              </a:spcBef>
              <a:spcAft>
                <a:spcPts val="600"/>
              </a:spcAft>
            </a:pPr>
            <a:r>
              <a:rPr lang="en-US" sz="5400" b="1" cap="none" spc="-120" dirty="0">
                <a:ln>
                  <a:noFill/>
                </a:ln>
                <a:solidFill>
                  <a:schemeClr val="bg1"/>
                </a:solidFill>
                <a:latin typeface="Calibri Light" panose="020F0302020204030204"/>
                <a:ea typeface="+mn-ea"/>
                <a:cs typeface="+mn-cs"/>
              </a:rPr>
              <a:t>Roadmap</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1702675"/>
            <a:ext cx="7766104" cy="4603531"/>
          </a:xfrm>
        </p:spPr>
        <p:txBody>
          <a:bodyPr>
            <a:normAutofit/>
          </a:bodyPr>
          <a:lstStyle/>
          <a:p>
            <a:pPr marR="0" lvl="0">
              <a:lnSpc>
                <a:spcPct val="107000"/>
              </a:lnSpc>
              <a:spcBef>
                <a:spcPts val="0"/>
              </a:spcBef>
              <a:spcAft>
                <a:spcPts val="800"/>
              </a:spcAft>
              <a:tabLst>
                <a:tab pos="457200" algn="l"/>
              </a:tabLst>
            </a:pPr>
            <a:r>
              <a:rPr lang="en-US" sz="2800" b="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Role of Counsel - Ethical obligations</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Express vs. Best Interest </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Duties &amp; Responsibilities</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Challenges</a:t>
            </a:r>
          </a:p>
          <a:p>
            <a:pPr marR="0" lvl="0">
              <a:lnSpc>
                <a:spcPct val="107000"/>
              </a:lnSpc>
              <a:spcBef>
                <a:spcPts val="0"/>
              </a:spcBef>
              <a:spcAft>
                <a:spcPts val="800"/>
              </a:spcAft>
              <a:tabLst>
                <a:tab pos="457200" algn="l"/>
              </a:tabLst>
            </a:pPr>
            <a:r>
              <a:rPr lang="en-US" sz="2800" b="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Disposition</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Planning starts at the beginning of the case</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Obligations at the hearing</a:t>
            </a:r>
          </a:p>
          <a:p>
            <a:pPr marL="742950" lvl="1" indent="-285750">
              <a:lnSpc>
                <a:spcPct val="107000"/>
              </a:lnSpc>
              <a:spcBef>
                <a:spcPts val="0"/>
              </a:spcBef>
              <a:spcAft>
                <a:spcPts val="800"/>
              </a:spcAft>
              <a:buFont typeface="Arial" panose="020B0604020202020204" pitchFamily="34" charset="0"/>
              <a:buChar char="•"/>
              <a:tabLst>
                <a:tab pos="914400" algn="l"/>
              </a:tabLst>
            </a:pPr>
            <a:r>
              <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rPr>
              <a:t>Understand the law governing disposition</a:t>
            </a:r>
          </a:p>
          <a:p>
            <a:pPr>
              <a:lnSpc>
                <a:spcPct val="107000"/>
              </a:lnSpc>
              <a:spcBef>
                <a:spcPts val="0"/>
              </a:spcBef>
              <a:spcAft>
                <a:spcPts val="800"/>
              </a:spcAft>
              <a:tabLst>
                <a:tab pos="914400" algn="l"/>
              </a:tabLst>
            </a:pPr>
            <a:endParaRPr lang="en-US" sz="28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22012" y="419100"/>
            <a:ext cx="3369564" cy="2606802"/>
          </a:xfrm>
          <a:prstGeom prst="rect">
            <a:avLst/>
          </a:prstGeom>
        </p:spPr>
      </p:pic>
    </p:spTree>
    <p:extLst>
      <p:ext uri="{BB962C8B-B14F-4D97-AF65-F5344CB8AC3E}">
        <p14:creationId xmlns:p14="http://schemas.microsoft.com/office/powerpoint/2010/main" val="369873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572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Express vs. Best Interest</a:t>
            </a:r>
            <a:r>
              <a:rPr lang="en-US" sz="1800" cap="none" dirty="0" smtClean="0">
                <a:ln>
                  <a:noFill/>
                </a:ln>
                <a:solidFill>
                  <a:srgbClr val="146194">
                    <a:lumMod val="75000"/>
                  </a:srgbClr>
                </a:solidFill>
                <a:ea typeface="+mn-ea"/>
                <a:cs typeface="+mn-cs"/>
              </a:rPr>
              <a:t/>
            </a:r>
            <a:br>
              <a:rPr lang="en-US" sz="1800" cap="none" dirty="0" smtClean="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2" y="2247900"/>
            <a:ext cx="9185001" cy="3746500"/>
          </a:xfrm>
        </p:spPr>
        <p:txBody>
          <a:bodyPr>
            <a:normAutofit/>
          </a:bodyPr>
          <a:lstStyle/>
          <a:p>
            <a:pPr marL="0" indent="0">
              <a:buNone/>
            </a:pPr>
            <a:r>
              <a:rPr lang="en-US" sz="3200" dirty="0" smtClean="0">
                <a:solidFill>
                  <a:schemeClr val="tx1"/>
                </a:solidFill>
              </a:rPr>
              <a:t>RULE OF PROFESSIONAL CONDUCT 1.2</a:t>
            </a:r>
          </a:p>
          <a:p>
            <a:pPr marL="0" indent="0">
              <a:buNone/>
            </a:pPr>
            <a:r>
              <a:rPr lang="en-US" sz="2400" dirty="0" smtClean="0">
                <a:solidFill>
                  <a:schemeClr val="tx1"/>
                </a:solidFill>
              </a:rPr>
              <a:t>The juvenile delinquency attorney-client relationship mirrors the adult criminal attorney-client relationship.</a:t>
            </a:r>
          </a:p>
          <a:p>
            <a:pPr marL="342900" indent="-342900">
              <a:buFont typeface="Arial" panose="020B0604020202020204" pitchFamily="34" charset="0"/>
              <a:buChar char="•"/>
            </a:pPr>
            <a:r>
              <a:rPr lang="en-US" sz="2400" dirty="0" smtClean="0">
                <a:solidFill>
                  <a:schemeClr val="tx1"/>
                </a:solidFill>
              </a:rPr>
              <a:t>Decides whether to accept diversion, plea, hearing, or testify;</a:t>
            </a:r>
          </a:p>
          <a:p>
            <a:pPr marL="342900" indent="-342900">
              <a:buFont typeface="Arial" panose="020B0604020202020204" pitchFamily="34" charset="0"/>
              <a:buChar char="•"/>
            </a:pPr>
            <a:r>
              <a:rPr lang="en-US" sz="2400" dirty="0" smtClean="0">
                <a:solidFill>
                  <a:schemeClr val="tx1"/>
                </a:solidFill>
              </a:rPr>
              <a:t>Role doesn’t change at any stage of the process;</a:t>
            </a:r>
          </a:p>
          <a:p>
            <a:pPr marL="342900" indent="-342900">
              <a:buFont typeface="Arial" panose="020B0604020202020204" pitchFamily="34" charset="0"/>
              <a:buChar char="•"/>
            </a:pPr>
            <a:r>
              <a:rPr lang="en-US" sz="2400" dirty="0" smtClean="0">
                <a:solidFill>
                  <a:schemeClr val="tx1"/>
                </a:solidFill>
              </a:rPr>
              <a:t>Duty to help the child identify and articulate his/her views to the court.</a:t>
            </a:r>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324210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826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Confidentiality</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2247900"/>
            <a:ext cx="8534400" cy="3746500"/>
          </a:xfrm>
        </p:spPr>
        <p:txBody>
          <a:bodyPr>
            <a:normAutofit/>
          </a:bodyPr>
          <a:lstStyle/>
          <a:p>
            <a:pPr marL="0" indent="0">
              <a:buNone/>
            </a:pPr>
            <a:r>
              <a:rPr lang="en-US" sz="3200" dirty="0" smtClean="0">
                <a:solidFill>
                  <a:schemeClr val="tx1"/>
                </a:solidFill>
              </a:rPr>
              <a:t>RULE OF PROFESSIONAL CONDUCT 1.6</a:t>
            </a:r>
          </a:p>
          <a:p>
            <a:pPr marL="0" indent="0">
              <a:buNone/>
            </a:pPr>
            <a:endParaRPr lang="en-US" sz="3200" dirty="0" smtClean="0">
              <a:solidFill>
                <a:schemeClr val="tx1"/>
              </a:solidFill>
            </a:endParaRPr>
          </a:p>
          <a:p>
            <a:r>
              <a:rPr lang="en-US" sz="2400" dirty="0">
                <a:solidFill>
                  <a:schemeClr val="tx1"/>
                </a:solidFill>
              </a:rPr>
              <a:t>A lawyer shall not reveal information acquired during the professional relationship with a client unless the client gives informed consent, the disclosure is impliedly authorized in </a:t>
            </a:r>
            <a:r>
              <a:rPr lang="en-US" sz="2400" dirty="0" smtClean="0">
                <a:solidFill>
                  <a:schemeClr val="tx1"/>
                </a:solidFill>
              </a:rPr>
              <a:t>order </a:t>
            </a:r>
            <a:r>
              <a:rPr lang="en-US" sz="2400" dirty="0">
                <a:solidFill>
                  <a:schemeClr val="tx1"/>
                </a:solidFill>
              </a:rPr>
              <a:t>to carry out the </a:t>
            </a:r>
            <a:r>
              <a:rPr lang="en-US" sz="2400" dirty="0" smtClean="0">
                <a:solidFill>
                  <a:schemeClr val="tx1"/>
                </a:solidFill>
              </a:rPr>
              <a:t>representation.</a:t>
            </a:r>
          </a:p>
          <a:p>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2305861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826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Confidentiality</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2247900"/>
            <a:ext cx="8534400" cy="3746500"/>
          </a:xfrm>
        </p:spPr>
        <p:txBody>
          <a:bodyPr>
            <a:normAutofit/>
          </a:bodyPr>
          <a:lstStyle/>
          <a:p>
            <a:r>
              <a:rPr lang="en-US" sz="2800" b="1" dirty="0" smtClean="0">
                <a:solidFill>
                  <a:schemeClr val="tx1"/>
                </a:solidFill>
              </a:rPr>
              <a:t>No exception for parent/guardian</a:t>
            </a:r>
          </a:p>
          <a:p>
            <a:pPr marL="800100" lvl="1" indent="-342900">
              <a:buFont typeface="Arial" panose="020B0604020202020204" pitchFamily="34" charset="0"/>
              <a:buChar char="•"/>
            </a:pPr>
            <a:r>
              <a:rPr lang="en-US" sz="2400" dirty="0" smtClean="0">
                <a:solidFill>
                  <a:schemeClr val="tx1"/>
                </a:solidFill>
              </a:rPr>
              <a:t>Affirmative obligation to safeguard information/secrets</a:t>
            </a:r>
          </a:p>
          <a:p>
            <a:pPr marL="800100" lvl="1" indent="-342900">
              <a:buFont typeface="Arial" panose="020B0604020202020204" pitchFamily="34" charset="0"/>
              <a:buChar char="•"/>
            </a:pPr>
            <a:r>
              <a:rPr lang="en-US" sz="2400" dirty="0" smtClean="0">
                <a:solidFill>
                  <a:schemeClr val="tx1"/>
                </a:solidFill>
              </a:rPr>
              <a:t>No right to inspect file, notes, discovery, or any other case related documents without your client’s consent</a:t>
            </a:r>
          </a:p>
          <a:p>
            <a:pPr marL="800100" lvl="1" indent="-342900">
              <a:buFont typeface="Arial" panose="020B0604020202020204" pitchFamily="34" charset="0"/>
              <a:buChar char="•"/>
            </a:pPr>
            <a:r>
              <a:rPr lang="en-US" sz="2400" dirty="0" smtClean="0">
                <a:solidFill>
                  <a:schemeClr val="tx1"/>
                </a:solidFill>
              </a:rPr>
              <a:t>May be helpful to consult with parent/guardian, but not without consent </a:t>
            </a:r>
          </a:p>
          <a:p>
            <a:pPr marL="342900" indent="-342900">
              <a:buFont typeface="Arial" panose="020B0604020202020204" pitchFamily="34" charset="0"/>
              <a:buChar char="•"/>
            </a:pPr>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2875962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826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Confidentiality</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2247900"/>
            <a:ext cx="8534400" cy="3746500"/>
          </a:xfrm>
        </p:spPr>
        <p:txBody>
          <a:bodyPr>
            <a:normAutofit/>
          </a:bodyPr>
          <a:lstStyle/>
          <a:p>
            <a:r>
              <a:rPr lang="en-US" sz="2800" b="1" dirty="0" smtClean="0">
                <a:solidFill>
                  <a:schemeClr val="tx1"/>
                </a:solidFill>
              </a:rPr>
              <a:t>No exception for client’s best interest</a:t>
            </a:r>
          </a:p>
          <a:p>
            <a:pPr marL="800100" lvl="1" indent="-342900">
              <a:buFont typeface="Arial" panose="020B0604020202020204" pitchFamily="34" charset="0"/>
              <a:buChar char="•"/>
            </a:pPr>
            <a:r>
              <a:rPr lang="en-US" sz="2400" dirty="0" smtClean="0">
                <a:solidFill>
                  <a:schemeClr val="tx1"/>
                </a:solidFill>
              </a:rPr>
              <a:t>Even if revealing information might allow the child to receive needed services</a:t>
            </a:r>
          </a:p>
          <a:p>
            <a:pPr marL="800100" lvl="1" indent="-342900">
              <a:buFont typeface="Arial" panose="020B0604020202020204" pitchFamily="34" charset="0"/>
              <a:buChar char="•"/>
            </a:pPr>
            <a:r>
              <a:rPr lang="en-US" sz="2400" dirty="0" smtClean="0">
                <a:solidFill>
                  <a:schemeClr val="tx1"/>
                </a:solidFill>
              </a:rPr>
              <a:t>Client must give express permission to reveal information to get the particular services</a:t>
            </a:r>
          </a:p>
          <a:p>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2252" y="4903425"/>
            <a:ext cx="2171700" cy="1775365"/>
          </a:xfrm>
          <a:prstGeom prst="rect">
            <a:avLst/>
          </a:prstGeom>
        </p:spPr>
      </p:pic>
    </p:spTree>
    <p:extLst>
      <p:ext uri="{BB962C8B-B14F-4D97-AF65-F5344CB8AC3E}">
        <p14:creationId xmlns:p14="http://schemas.microsoft.com/office/powerpoint/2010/main" val="4042236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826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Diminished Capacity</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2247900"/>
            <a:ext cx="8534400" cy="3746500"/>
          </a:xfrm>
        </p:spPr>
        <p:txBody>
          <a:bodyPr>
            <a:normAutofit/>
          </a:bodyPr>
          <a:lstStyle/>
          <a:p>
            <a:r>
              <a:rPr lang="en-US" sz="2800" dirty="0" smtClean="0">
                <a:solidFill>
                  <a:schemeClr val="tx1"/>
                </a:solidFill>
              </a:rPr>
              <a:t>RULE OF PROFESSIONAL CONDUCT 1.14</a:t>
            </a:r>
          </a:p>
          <a:p>
            <a:endParaRPr lang="en-US" sz="2800" dirty="0" smtClean="0">
              <a:solidFill>
                <a:schemeClr val="tx1"/>
              </a:solidFill>
            </a:endParaRPr>
          </a:p>
          <a:p>
            <a:r>
              <a:rPr lang="en-US" sz="2400" dirty="0" smtClean="0">
                <a:solidFill>
                  <a:schemeClr val="tx1"/>
                </a:solidFill>
              </a:rPr>
              <a:t>When </a:t>
            </a:r>
            <a:r>
              <a:rPr lang="en-US" sz="2400" dirty="0">
                <a:solidFill>
                  <a:schemeClr val="tx1"/>
                </a:solidFill>
              </a:rPr>
              <a:t>a client's capacity to make adequately considered decisions in connection with a representation is diminished, whether because of minority, mental impairment or for some other reason, the lawyer shall, as far as reasonably possible, maintain a normal client-lawyer relationship with the client</a:t>
            </a:r>
            <a:r>
              <a:rPr lang="en-US" sz="2400" dirty="0"/>
              <a:t>.</a:t>
            </a:r>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107064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2" y="482600"/>
            <a:ext cx="8534401"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Diminished Capacity</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684213" y="2247900"/>
            <a:ext cx="8534400" cy="3746500"/>
          </a:xfrm>
        </p:spPr>
        <p:txBody>
          <a:bodyPr>
            <a:normAutofit/>
          </a:bodyPr>
          <a:lstStyle/>
          <a:p>
            <a:pPr marL="342900" indent="-342900">
              <a:buFont typeface="Arial" panose="020B0604020202020204" pitchFamily="34" charset="0"/>
              <a:buChar char="•"/>
            </a:pPr>
            <a:r>
              <a:rPr lang="en-US" sz="2400" dirty="0">
                <a:solidFill>
                  <a:schemeClr val="tx1"/>
                </a:solidFill>
              </a:rPr>
              <a:t>Minority does not </a:t>
            </a:r>
            <a:r>
              <a:rPr lang="en-US" sz="2400" dirty="0" smtClean="0">
                <a:solidFill>
                  <a:schemeClr val="tx1"/>
                </a:solidFill>
              </a:rPr>
              <a:t>automatically constitute </a:t>
            </a:r>
            <a:r>
              <a:rPr lang="en-US" sz="2400" dirty="0">
                <a:solidFill>
                  <a:schemeClr val="tx1"/>
                </a:solidFill>
              </a:rPr>
              <a:t>diminished capacity such that a </a:t>
            </a:r>
            <a:r>
              <a:rPr lang="en-US" sz="2400" dirty="0" smtClean="0">
                <a:solidFill>
                  <a:schemeClr val="tx1"/>
                </a:solidFill>
              </a:rPr>
              <a:t>juvenile defense </a:t>
            </a:r>
            <a:r>
              <a:rPr lang="en-US" sz="2400" dirty="0">
                <a:solidFill>
                  <a:schemeClr val="tx1"/>
                </a:solidFill>
              </a:rPr>
              <a:t>attorney can decline to represent the </a:t>
            </a:r>
            <a:r>
              <a:rPr lang="en-US" sz="2400" dirty="0" smtClean="0">
                <a:solidFill>
                  <a:schemeClr val="tx1"/>
                </a:solidFill>
              </a:rPr>
              <a:t>client’s expressed </a:t>
            </a:r>
            <a:r>
              <a:rPr lang="en-US" sz="2400" dirty="0">
                <a:solidFill>
                  <a:schemeClr val="tx1"/>
                </a:solidFill>
              </a:rPr>
              <a:t>interests</a:t>
            </a:r>
            <a:r>
              <a:rPr lang="en-US" sz="2400" dirty="0" smtClean="0">
                <a:solidFill>
                  <a:schemeClr val="tx1"/>
                </a:solidFill>
              </a:rPr>
              <a:t>.</a:t>
            </a:r>
          </a:p>
          <a:p>
            <a:endParaRPr lang="en-US" sz="2400" dirty="0" smtClean="0">
              <a:solidFill>
                <a:schemeClr val="tx1"/>
              </a:solidFill>
            </a:endParaRPr>
          </a:p>
          <a:p>
            <a:pPr marL="342900" indent="-342900">
              <a:buFont typeface="Arial" panose="020B0604020202020204" pitchFamily="34" charset="0"/>
              <a:buChar char="•"/>
            </a:pPr>
            <a:r>
              <a:rPr lang="en-US" sz="2400" dirty="0">
                <a:solidFill>
                  <a:schemeClr val="tx1"/>
                </a:solidFill>
              </a:rPr>
              <a:t>A</a:t>
            </a:r>
            <a:r>
              <a:rPr lang="en-US" sz="2400" dirty="0" smtClean="0">
                <a:solidFill>
                  <a:schemeClr val="tx1"/>
                </a:solidFill>
              </a:rPr>
              <a:t> </a:t>
            </a:r>
            <a:r>
              <a:rPr lang="en-US" sz="2400" dirty="0">
                <a:solidFill>
                  <a:schemeClr val="tx1"/>
                </a:solidFill>
              </a:rPr>
              <a:t>juvenile’s </a:t>
            </a:r>
            <a:r>
              <a:rPr lang="en-US" sz="2400" dirty="0" smtClean="0">
                <a:solidFill>
                  <a:schemeClr val="tx1"/>
                </a:solidFill>
              </a:rPr>
              <a:t>making what </a:t>
            </a:r>
            <a:r>
              <a:rPr lang="en-US" sz="2400" dirty="0">
                <a:solidFill>
                  <a:schemeClr val="tx1"/>
                </a:solidFill>
              </a:rPr>
              <a:t>juvenile defense counsel considers to be a </a:t>
            </a:r>
            <a:r>
              <a:rPr lang="en-US" sz="2400" dirty="0" smtClean="0">
                <a:solidFill>
                  <a:schemeClr val="tx1"/>
                </a:solidFill>
              </a:rPr>
              <a:t>rash or </a:t>
            </a:r>
            <a:r>
              <a:rPr lang="en-US" sz="2400" dirty="0">
                <a:solidFill>
                  <a:schemeClr val="tx1"/>
                </a:solidFill>
              </a:rPr>
              <a:t>ill-considered decision </a:t>
            </a:r>
            <a:r>
              <a:rPr lang="en-US" sz="2400" dirty="0" smtClean="0">
                <a:solidFill>
                  <a:schemeClr val="tx1"/>
                </a:solidFill>
              </a:rPr>
              <a:t>does not necessarily constitute </a:t>
            </a:r>
            <a:r>
              <a:rPr lang="en-US" sz="2400" dirty="0">
                <a:solidFill>
                  <a:schemeClr val="tx1"/>
                </a:solidFill>
              </a:rPr>
              <a:t>grounds for </a:t>
            </a:r>
            <a:r>
              <a:rPr lang="en-US" sz="2400" dirty="0" smtClean="0">
                <a:solidFill>
                  <a:schemeClr val="tx1"/>
                </a:solidFill>
              </a:rPr>
              <a:t>finding that your </a:t>
            </a:r>
            <a:r>
              <a:rPr lang="en-US" sz="2400" dirty="0">
                <a:solidFill>
                  <a:schemeClr val="tx1"/>
                </a:solidFill>
              </a:rPr>
              <a:t>client suffers from diminished </a:t>
            </a:r>
            <a:r>
              <a:rPr lang="en-US" sz="2400" dirty="0" smtClean="0">
                <a:solidFill>
                  <a:schemeClr val="tx1"/>
                </a:solidFill>
              </a:rPr>
              <a:t>capacity.</a:t>
            </a:r>
            <a:endParaRPr lang="en-US" sz="24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spTree>
    <p:extLst>
      <p:ext uri="{BB962C8B-B14F-4D97-AF65-F5344CB8AC3E}">
        <p14:creationId xmlns:p14="http://schemas.microsoft.com/office/powerpoint/2010/main" val="980092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6753" y="482600"/>
            <a:ext cx="6468048" cy="1659300"/>
          </a:xfrm>
        </p:spPr>
        <p:txBody>
          <a:bodyPr/>
          <a:lstStyle/>
          <a:p>
            <a:pPr lvl="0" algn="ctr">
              <a:spcBef>
                <a:spcPct val="20000"/>
              </a:spcBef>
              <a:spcAft>
                <a:spcPts val="600"/>
              </a:spcAft>
            </a:pPr>
            <a:r>
              <a:rPr lang="en-US" sz="5400" b="1" cap="none" spc="-120" dirty="0" smtClean="0">
                <a:ln>
                  <a:noFill/>
                </a:ln>
                <a:solidFill>
                  <a:schemeClr val="bg1"/>
                </a:solidFill>
                <a:latin typeface="Calibri Light" panose="020F0302020204030204"/>
                <a:ea typeface="+mn-ea"/>
                <a:cs typeface="+mn-cs"/>
              </a:rPr>
              <a:t>Role Confusion??</a:t>
            </a:r>
            <a:r>
              <a:rPr lang="en-US" sz="1800" cap="none" dirty="0">
                <a:ln>
                  <a:noFill/>
                </a:ln>
                <a:solidFill>
                  <a:srgbClr val="146194">
                    <a:lumMod val="75000"/>
                  </a:srgbClr>
                </a:solidFill>
                <a:ea typeface="+mn-ea"/>
                <a:cs typeface="+mn-cs"/>
              </a:rPr>
              <a:t/>
            </a:r>
            <a:br>
              <a:rPr lang="en-US" sz="1800" cap="none" dirty="0">
                <a:ln>
                  <a:noFill/>
                </a:ln>
                <a:solidFill>
                  <a:srgbClr val="146194">
                    <a:lumMod val="75000"/>
                  </a:srgbClr>
                </a:solidFill>
                <a:ea typeface="+mn-ea"/>
                <a:cs typeface="+mn-cs"/>
              </a:rPr>
            </a:br>
            <a:endParaRPr lang="en-US" dirty="0"/>
          </a:p>
        </p:txBody>
      </p:sp>
      <p:sp>
        <p:nvSpPr>
          <p:cNvPr id="3" name="Content Placeholder 2"/>
          <p:cNvSpPr>
            <a:spLocks noGrp="1"/>
          </p:cNvSpPr>
          <p:nvPr>
            <p:ph type="body" idx="1"/>
          </p:nvPr>
        </p:nvSpPr>
        <p:spPr>
          <a:xfrm>
            <a:off x="587960" y="3254375"/>
            <a:ext cx="8534400" cy="3029953"/>
          </a:xfrm>
        </p:spPr>
        <p:txBody>
          <a:bodyPr>
            <a:normAutofit/>
          </a:bodyPr>
          <a:lstStyle/>
          <a:p>
            <a:pPr marL="342900" indent="-342900">
              <a:buFont typeface="Arial" panose="020B0604020202020204" pitchFamily="34" charset="0"/>
              <a:buChar char="•"/>
            </a:pPr>
            <a:r>
              <a:rPr lang="en-US" sz="2800" dirty="0" smtClean="0">
                <a:solidFill>
                  <a:schemeClr val="tx1"/>
                </a:solidFill>
              </a:rPr>
              <a:t>Are stakeholders in your jurisdictions confused about your role?</a:t>
            </a:r>
          </a:p>
          <a:p>
            <a:endParaRPr lang="en-US" sz="2800" dirty="0" smtClean="0">
              <a:solidFill>
                <a:schemeClr val="tx1"/>
              </a:solidFill>
            </a:endParaRPr>
          </a:p>
          <a:p>
            <a:pPr marL="342900" indent="-342900">
              <a:buFont typeface="Arial" panose="020B0604020202020204" pitchFamily="34" charset="0"/>
              <a:buChar char="•"/>
            </a:pPr>
            <a:r>
              <a:rPr lang="en-US" sz="2800" dirty="0" smtClean="0">
                <a:solidFill>
                  <a:schemeClr val="tx1"/>
                </a:solidFill>
              </a:rPr>
              <a:t>What strategies do you use to make your role clear to others in the system?</a:t>
            </a:r>
          </a:p>
          <a:p>
            <a:endParaRPr lang="en-US" sz="2800" dirty="0">
              <a:solidFill>
                <a:schemeClr val="tx1"/>
              </a:solidFill>
            </a:endParaRPr>
          </a:p>
        </p:txBody>
      </p:sp>
      <p:pic>
        <p:nvPicPr>
          <p:cNvPr id="8" name="Picture 7"/>
          <p:cNvPicPr>
            <a:picLocks noChangeAspect="1"/>
          </p:cNvPicPr>
          <p:nvPr/>
        </p:nvPicPr>
        <p:blipFill>
          <a:blip r:embed="rId3"/>
          <a:stretch>
            <a:fillRect/>
          </a:stretch>
        </p:blipFill>
        <p:spPr>
          <a:xfrm>
            <a:off x="9991153" y="5791108"/>
            <a:ext cx="2200847" cy="1066892"/>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05551" y="482600"/>
            <a:ext cx="2486025" cy="2771775"/>
          </a:xfrm>
          <a:prstGeom prst="rect">
            <a:avLst/>
          </a:prstGeom>
        </p:spPr>
      </p:pic>
    </p:spTree>
    <p:extLst>
      <p:ext uri="{BB962C8B-B14F-4D97-AF65-F5344CB8AC3E}">
        <p14:creationId xmlns:p14="http://schemas.microsoft.com/office/powerpoint/2010/main" val="363944380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OJD Powerpoint Templates.potx" id="{6F099069-2738-412B-98C3-409F852DD0E1}" vid="{053DFCCF-A75F-4F36-88D0-FD5464C6BB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OJD Powerpoint Templates</Template>
  <TotalTime>1940</TotalTime>
  <Words>919</Words>
  <Application>Microsoft Office PowerPoint</Application>
  <PresentationFormat>Widescreen</PresentationFormat>
  <Paragraphs>145</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Century Gothic</vt:lpstr>
      <vt:lpstr>Times New Roman</vt:lpstr>
      <vt:lpstr>Wingdings 3</vt:lpstr>
      <vt:lpstr>Slice</vt:lpstr>
      <vt:lpstr>Juvenile defense –  role of counsel, &amp; disposition advocacy</vt:lpstr>
      <vt:lpstr>Roadmap </vt:lpstr>
      <vt:lpstr>Express vs. Best Interest </vt:lpstr>
      <vt:lpstr>Confidentiality </vt:lpstr>
      <vt:lpstr>Confidentiality </vt:lpstr>
      <vt:lpstr>Confidentiality </vt:lpstr>
      <vt:lpstr>Diminished Capacity </vt:lpstr>
      <vt:lpstr>Diminished Capacity </vt:lpstr>
      <vt:lpstr>Role Confusion?? </vt:lpstr>
      <vt:lpstr>Disposition </vt:lpstr>
      <vt:lpstr>Disposition </vt:lpstr>
      <vt:lpstr>Disposition </vt:lpstr>
      <vt:lpstr>Disposition </vt:lpstr>
      <vt:lpstr>Disposition </vt:lpstr>
      <vt:lpstr>PowerPoint Presentation</vt:lpstr>
    </vt:vector>
  </TitlesOfParts>
  <Company>NCAOC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History of  RTA NC</dc:title>
  <dc:creator>Zogry, Eric</dc:creator>
  <cp:lastModifiedBy>Thompson, Marcus E.</cp:lastModifiedBy>
  <cp:revision>23</cp:revision>
  <cp:lastPrinted>2017-12-13T23:32:46Z</cp:lastPrinted>
  <dcterms:created xsi:type="dcterms:W3CDTF">2017-10-31T14:14:47Z</dcterms:created>
  <dcterms:modified xsi:type="dcterms:W3CDTF">2017-12-29T20:08:39Z</dcterms:modified>
</cp:coreProperties>
</file>