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8" r:id="rId8"/>
    <p:sldId id="271" r:id="rId9"/>
    <p:sldId id="267" r:id="rId10"/>
    <p:sldId id="262" r:id="rId11"/>
    <p:sldId id="270" r:id="rId12"/>
    <p:sldId id="269" r:id="rId13"/>
    <p:sldId id="263" r:id="rId14"/>
    <p:sldId id="264"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9D098D-0CFF-4BAB-AA7D-349244C838A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9A7C6-4C08-4677-91AA-80D9D472A95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3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9D098D-0CFF-4BAB-AA7D-349244C838A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9A7C6-4C08-4677-91AA-80D9D472A953}" type="slidenum">
              <a:rPr lang="en-US" smtClean="0"/>
              <a:t>‹#›</a:t>
            </a:fld>
            <a:endParaRPr lang="en-US"/>
          </a:p>
        </p:txBody>
      </p:sp>
    </p:spTree>
    <p:extLst>
      <p:ext uri="{BB962C8B-B14F-4D97-AF65-F5344CB8AC3E}">
        <p14:creationId xmlns:p14="http://schemas.microsoft.com/office/powerpoint/2010/main" val="366816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9D098D-0CFF-4BAB-AA7D-349244C838A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9A7C6-4C08-4677-91AA-80D9D472A953}" type="slidenum">
              <a:rPr lang="en-US" smtClean="0"/>
              <a:t>‹#›</a:t>
            </a:fld>
            <a:endParaRPr lang="en-US"/>
          </a:p>
        </p:txBody>
      </p:sp>
    </p:spTree>
    <p:extLst>
      <p:ext uri="{BB962C8B-B14F-4D97-AF65-F5344CB8AC3E}">
        <p14:creationId xmlns:p14="http://schemas.microsoft.com/office/powerpoint/2010/main" val="19779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9D098D-0CFF-4BAB-AA7D-349244C838A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9A7C6-4C08-4677-91AA-80D9D472A953}" type="slidenum">
              <a:rPr lang="en-US" smtClean="0"/>
              <a:t>‹#›</a:t>
            </a:fld>
            <a:endParaRPr lang="en-US"/>
          </a:p>
        </p:txBody>
      </p:sp>
    </p:spTree>
    <p:extLst>
      <p:ext uri="{BB962C8B-B14F-4D97-AF65-F5344CB8AC3E}">
        <p14:creationId xmlns:p14="http://schemas.microsoft.com/office/powerpoint/2010/main" val="226388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9D098D-0CFF-4BAB-AA7D-349244C838A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9A7C6-4C08-4677-91AA-80D9D472A95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74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D098D-0CFF-4BAB-AA7D-349244C838A0}" type="datetimeFigureOut">
              <a:rPr lang="en-US" smtClean="0"/>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9A7C6-4C08-4677-91AA-80D9D472A953}" type="slidenum">
              <a:rPr lang="en-US" smtClean="0"/>
              <a:t>‹#›</a:t>
            </a:fld>
            <a:endParaRPr lang="en-US"/>
          </a:p>
        </p:txBody>
      </p:sp>
    </p:spTree>
    <p:extLst>
      <p:ext uri="{BB962C8B-B14F-4D97-AF65-F5344CB8AC3E}">
        <p14:creationId xmlns:p14="http://schemas.microsoft.com/office/powerpoint/2010/main" val="295725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9D098D-0CFF-4BAB-AA7D-349244C838A0}" type="datetimeFigureOut">
              <a:rPr lang="en-US" smtClean="0"/>
              <a:t>7/24/2015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9A7C6-4C08-4677-91AA-80D9D472A953}" type="slidenum">
              <a:rPr lang="en-US" smtClean="0"/>
              <a:t>‹#›</a:t>
            </a:fld>
            <a:endParaRPr lang="en-US"/>
          </a:p>
        </p:txBody>
      </p:sp>
    </p:spTree>
    <p:extLst>
      <p:ext uri="{BB962C8B-B14F-4D97-AF65-F5344CB8AC3E}">
        <p14:creationId xmlns:p14="http://schemas.microsoft.com/office/powerpoint/2010/main" val="192796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9D098D-0CFF-4BAB-AA7D-349244C838A0}" type="datetimeFigureOut">
              <a:rPr lang="en-US" smtClean="0"/>
              <a:t>7/24/2015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9A7C6-4C08-4677-91AA-80D9D472A953}" type="slidenum">
              <a:rPr lang="en-US" smtClean="0"/>
              <a:t>‹#›</a:t>
            </a:fld>
            <a:endParaRPr lang="en-US"/>
          </a:p>
        </p:txBody>
      </p:sp>
    </p:spTree>
    <p:extLst>
      <p:ext uri="{BB962C8B-B14F-4D97-AF65-F5344CB8AC3E}">
        <p14:creationId xmlns:p14="http://schemas.microsoft.com/office/powerpoint/2010/main" val="240028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9D098D-0CFF-4BAB-AA7D-349244C838A0}" type="datetimeFigureOut">
              <a:rPr lang="en-US" smtClean="0"/>
              <a:t>7/24/2015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099A7C6-4C08-4677-91AA-80D9D472A953}" type="slidenum">
              <a:rPr lang="en-US" smtClean="0"/>
              <a:t>‹#›</a:t>
            </a:fld>
            <a:endParaRPr lang="en-US"/>
          </a:p>
        </p:txBody>
      </p:sp>
    </p:spTree>
    <p:extLst>
      <p:ext uri="{BB962C8B-B14F-4D97-AF65-F5344CB8AC3E}">
        <p14:creationId xmlns:p14="http://schemas.microsoft.com/office/powerpoint/2010/main" val="291319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9D098D-0CFF-4BAB-AA7D-349244C838A0}" type="datetimeFigureOut">
              <a:rPr lang="en-US" smtClean="0"/>
              <a:t>7/24/2015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99A7C6-4C08-4677-91AA-80D9D472A953}" type="slidenum">
              <a:rPr lang="en-US" smtClean="0"/>
              <a:t>‹#›</a:t>
            </a:fld>
            <a:endParaRPr lang="en-US"/>
          </a:p>
        </p:txBody>
      </p:sp>
    </p:spTree>
    <p:extLst>
      <p:ext uri="{BB962C8B-B14F-4D97-AF65-F5344CB8AC3E}">
        <p14:creationId xmlns:p14="http://schemas.microsoft.com/office/powerpoint/2010/main" val="418047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D098D-0CFF-4BAB-AA7D-349244C838A0}" type="datetimeFigureOut">
              <a:rPr lang="en-US" smtClean="0"/>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9A7C6-4C08-4677-91AA-80D9D472A953}" type="slidenum">
              <a:rPr lang="en-US" smtClean="0"/>
              <a:t>‹#›</a:t>
            </a:fld>
            <a:endParaRPr lang="en-US"/>
          </a:p>
        </p:txBody>
      </p:sp>
    </p:spTree>
    <p:extLst>
      <p:ext uri="{BB962C8B-B14F-4D97-AF65-F5344CB8AC3E}">
        <p14:creationId xmlns:p14="http://schemas.microsoft.com/office/powerpoint/2010/main" val="189548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49D098D-0CFF-4BAB-AA7D-349244C838A0}" type="datetimeFigureOut">
              <a:rPr lang="en-US" smtClean="0"/>
              <a:t>7/24/2015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99A7C6-4C08-4677-91AA-80D9D472A95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216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4"/><Relationship Id="rId1" Type="http://schemas.microsoft.com/office/2007/relationships/media" Target="../media/media10.mp4"/><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4"/><Relationship Id="rId1" Type="http://schemas.microsoft.com/office/2007/relationships/media" Target="../media/media11.mp4"/><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4"/><Relationship Id="rId1" Type="http://schemas.microsoft.com/office/2007/relationships/media" Target="../media/media12.mp4"/><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4"/><Relationship Id="rId1" Type="http://schemas.microsoft.com/office/2007/relationships/media" Target="../media/media13.mp4"/><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4.mp4"/><Relationship Id="rId1" Type="http://schemas.microsoft.com/office/2007/relationships/media" Target="../media/media14.mp4"/><Relationship Id="rId6" Type="http://schemas.openxmlformats.org/officeDocument/2006/relationships/image" Target="../media/image1.png"/><Relationship Id="rId5" Type="http://schemas.openxmlformats.org/officeDocument/2006/relationships/image" Target="../media/image4.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4"/><Relationship Id="rId1" Type="http://schemas.microsoft.com/office/2007/relationships/media" Target="../media/media15.mp4"/><Relationship Id="rId5" Type="http://schemas.openxmlformats.org/officeDocument/2006/relationships/image" Target="../media/image1.png"/><Relationship Id="rId4" Type="http://schemas.openxmlformats.org/officeDocument/2006/relationships/image" Target="../media/image5.tmp"/></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video" Target="../media/media16.mp4"/><Relationship Id="rId1" Type="http://schemas.microsoft.com/office/2007/relationships/media" Target="../media/media16.mp4"/><Relationship Id="rId6" Type="http://schemas.openxmlformats.org/officeDocument/2006/relationships/hyperlink" Target="mailto:Kim.L.Howes@nccourts.org" TargetMode="External"/><Relationship Id="rId5" Type="http://schemas.openxmlformats.org/officeDocument/2006/relationships/hyperlink" Target="mailto:Eric.J.Zogry@nccourts.org"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4"/><Relationship Id="rId1" Type="http://schemas.microsoft.com/office/2007/relationships/media" Target="../media/media2.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4"/><Relationship Id="rId1" Type="http://schemas.microsoft.com/office/2007/relationships/media" Target="../media/media3.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p4"/><Relationship Id="rId1" Type="http://schemas.microsoft.com/office/2007/relationships/media" Target="../media/media4.mp4"/><Relationship Id="rId5" Type="http://schemas.openxmlformats.org/officeDocument/2006/relationships/image" Target="../media/image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4"/><Relationship Id="rId1" Type="http://schemas.microsoft.com/office/2007/relationships/media" Target="../media/media5.mp4"/><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4"/><Relationship Id="rId1" Type="http://schemas.microsoft.com/office/2007/relationships/media" Target="../media/media6.mp4"/><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4"/><Relationship Id="rId1" Type="http://schemas.microsoft.com/office/2007/relationships/media" Target="../media/media7.mp4"/><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4"/><Relationship Id="rId1" Type="http://schemas.microsoft.com/office/2007/relationships/media" Target="../media/media8.mp4"/><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4"/><Relationship Id="rId1" Type="http://schemas.microsoft.com/office/2007/relationships/media" Target="../media/media9.mp4"/><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Juvenile Expunction: Myths and Facts</a:t>
            </a:r>
            <a:endParaRPr lang="en-US" dirty="0"/>
          </a:p>
        </p:txBody>
      </p:sp>
      <p:sp>
        <p:nvSpPr>
          <p:cNvPr id="3" name="Subtitle 2"/>
          <p:cNvSpPr>
            <a:spLocks noGrp="1"/>
          </p:cNvSpPr>
          <p:nvPr>
            <p:ph type="subTitle" idx="1"/>
          </p:nvPr>
        </p:nvSpPr>
        <p:spPr/>
        <p:txBody>
          <a:bodyPr/>
          <a:lstStyle/>
          <a:p>
            <a:pPr algn="ctr"/>
            <a:r>
              <a:rPr lang="en-US" dirty="0" smtClean="0"/>
              <a:t>Office of the Juvenile defender</a:t>
            </a:r>
          </a:p>
          <a:p>
            <a:pPr algn="ctr"/>
            <a:r>
              <a:rPr lang="en-US" dirty="0" smtClean="0"/>
              <a:t>2015</a:t>
            </a:r>
            <a:endParaRPr lang="en-US" dirty="0"/>
          </a:p>
        </p:txBody>
      </p:sp>
      <p:pic>
        <p:nvPicPr>
          <p:cNvPr id="4"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7831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Expunction: Impacts - Court</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dirty="0"/>
              <a:t>NCGS 7B-3000(e): </a:t>
            </a:r>
            <a:r>
              <a:rPr lang="en-US" dirty="0" smtClean="0"/>
              <a:t>for an </a:t>
            </a:r>
            <a:r>
              <a:rPr lang="en-US" dirty="0"/>
              <a:t>individual less than 21 at the time of the offense committed, the court system may consider A1 misdemeanors and any felony since age 13 in determining pretrial release, plea negotiation decisions and plea acceptance decisions</a:t>
            </a:r>
          </a:p>
          <a:p>
            <a:pPr lvl="0">
              <a:buFont typeface="Arial" panose="020B0604020202020204" pitchFamily="34" charset="0"/>
              <a:buChar char="•"/>
            </a:pPr>
            <a:r>
              <a:rPr lang="en-US" dirty="0"/>
              <a:t>NCGS 7B-3000(e1): an adult probation officer may review the record of a juvenile adjudication of a felony for a person under 25 under adult supervision “for the purpose of assessing risk related to supervision</a:t>
            </a:r>
            <a:r>
              <a:rPr lang="en-US" dirty="0" smtClean="0"/>
              <a:t>”</a:t>
            </a:r>
          </a:p>
          <a:p>
            <a:pPr lvl="0">
              <a:buFont typeface="Arial" panose="020B0604020202020204" pitchFamily="34" charset="0"/>
              <a:buChar char="•"/>
            </a:pPr>
            <a:r>
              <a:rPr lang="en-US" dirty="0" smtClean="0"/>
              <a:t>After a dismissal, expunction would </a:t>
            </a:r>
            <a:r>
              <a:rPr lang="en-US" dirty="0"/>
              <a:t>benefit a juvenile if he/she had further contact with law enforcement, since frequently law enforcement use contacts with the criminal or juvenile justice systems as a factor in determining whether to detain, arrest, or otherwise process </a:t>
            </a:r>
            <a:r>
              <a:rPr lang="en-US" dirty="0" smtClean="0"/>
              <a:t>someone</a:t>
            </a:r>
            <a:endParaRPr lang="en-US" dirty="0"/>
          </a:p>
          <a:p>
            <a:endParaRPr lang="en-US" dirty="0"/>
          </a:p>
        </p:txBody>
      </p:sp>
      <p:pic>
        <p:nvPicPr>
          <p:cNvPr id="4"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2924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8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Juvenile Expunction: Impacts - </a:t>
            </a:r>
            <a:r>
              <a:rPr lang="en-US" dirty="0" smtClean="0"/>
              <a:t>School</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NCGS 7B-3101(a)(</a:t>
            </a:r>
            <a:r>
              <a:rPr lang="en-US" dirty="0"/>
              <a:t>3</a:t>
            </a:r>
            <a:r>
              <a:rPr lang="en-US" dirty="0" smtClean="0"/>
              <a:t>): </a:t>
            </a:r>
            <a:r>
              <a:rPr lang="en-US" dirty="0"/>
              <a:t>the court counselor is </a:t>
            </a:r>
            <a:r>
              <a:rPr lang="en-US" dirty="0" smtClean="0"/>
              <a:t>to </a:t>
            </a:r>
            <a:r>
              <a:rPr lang="en-US" dirty="0"/>
              <a:t>notify the school of attendance if a felony allegation is </a:t>
            </a:r>
            <a:r>
              <a:rPr lang="en-US" dirty="0" smtClean="0"/>
              <a:t>dismissed</a:t>
            </a:r>
            <a:endParaRPr lang="en-US" dirty="0"/>
          </a:p>
          <a:p>
            <a:pPr lvl="1">
              <a:buFont typeface="Arial" panose="020B0604020202020204" pitchFamily="34" charset="0"/>
              <a:buChar char="•"/>
            </a:pPr>
            <a:r>
              <a:rPr lang="en-US" dirty="0"/>
              <a:t>N</a:t>
            </a:r>
            <a:r>
              <a:rPr lang="en-US" dirty="0" smtClean="0"/>
              <a:t>o </a:t>
            </a:r>
            <a:r>
              <a:rPr lang="en-US" dirty="0"/>
              <a:t>reference to </a:t>
            </a:r>
            <a:r>
              <a:rPr lang="en-US" dirty="0" smtClean="0"/>
              <a:t>notify the school of expunction</a:t>
            </a:r>
            <a:r>
              <a:rPr lang="en-US" dirty="0"/>
              <a:t>, however, under 115C-404, </a:t>
            </a:r>
            <a:r>
              <a:rPr lang="en-US" i="1" dirty="0"/>
              <a:t>Use of juvenile court information</a:t>
            </a:r>
            <a:r>
              <a:rPr lang="en-US" dirty="0"/>
              <a:t>, “the principal shall shred, burn, or otherwise destroy documents received in accordance with G.S. 7B-3100 to protect the confidentiality of the information when the principal receives notification that…the court granted the student’s petition for expunction of the records” </a:t>
            </a:r>
            <a:endParaRPr lang="en-US" dirty="0" smtClean="0"/>
          </a:p>
          <a:p>
            <a:pPr>
              <a:buFont typeface="Arial" panose="020B0604020202020204" pitchFamily="34" charset="0"/>
              <a:buChar char="•"/>
            </a:pPr>
            <a:r>
              <a:rPr lang="en-US" dirty="0" smtClean="0"/>
              <a:t>May </a:t>
            </a:r>
            <a:r>
              <a:rPr lang="en-US" dirty="0"/>
              <a:t>have an impact on student assignment to classes or activities, or whether disciplinary actions should be taken in situations that </a:t>
            </a:r>
            <a:r>
              <a:rPr lang="en-US" dirty="0" smtClean="0"/>
              <a:t>arise</a:t>
            </a:r>
          </a:p>
          <a:p>
            <a:pPr>
              <a:buFont typeface="Arial" panose="020B0604020202020204" pitchFamily="34" charset="0"/>
              <a:buChar char="•"/>
            </a:pPr>
            <a:r>
              <a:rPr lang="en-US" dirty="0" smtClean="0"/>
              <a:t>Note: since </a:t>
            </a:r>
            <a:r>
              <a:rPr lang="en-US" dirty="0"/>
              <a:t>“other appropriate law enforcement officer” is listed under 7B-3200, this should include SROs and likewise impact their </a:t>
            </a:r>
            <a:r>
              <a:rPr lang="en-US" dirty="0" smtClean="0"/>
              <a:t>decisions</a:t>
            </a:r>
          </a:p>
        </p:txBody>
      </p:sp>
      <p:pic>
        <p:nvPicPr>
          <p:cNvPr id="4"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4850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4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Juvenile Expunction: Impacts - </a:t>
            </a:r>
            <a:r>
              <a:rPr lang="en-US" dirty="0" smtClean="0"/>
              <a:t>Collateral</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smtClean="0"/>
              <a:t>Job applications</a:t>
            </a:r>
          </a:p>
          <a:p>
            <a:pPr>
              <a:buFont typeface="Arial" panose="020B0604020202020204" pitchFamily="34" charset="0"/>
              <a:buChar char="•"/>
            </a:pPr>
            <a:r>
              <a:rPr lang="en-US" sz="3200" dirty="0" smtClean="0"/>
              <a:t>Educational application</a:t>
            </a:r>
          </a:p>
          <a:p>
            <a:pPr>
              <a:buFont typeface="Arial" panose="020B0604020202020204" pitchFamily="34" charset="0"/>
              <a:buChar char="•"/>
            </a:pPr>
            <a:r>
              <a:rPr lang="en-US" sz="3200" dirty="0" smtClean="0"/>
              <a:t>Educational assistance applications</a:t>
            </a:r>
          </a:p>
          <a:p>
            <a:pPr>
              <a:buFont typeface="Arial" panose="020B0604020202020204" pitchFamily="34" charset="0"/>
              <a:buChar char="•"/>
            </a:pPr>
            <a:r>
              <a:rPr lang="en-US" sz="3200" dirty="0" smtClean="0"/>
              <a:t>Military applications</a:t>
            </a:r>
          </a:p>
          <a:p>
            <a:pPr>
              <a:buFont typeface="Arial" panose="020B0604020202020204" pitchFamily="34" charset="0"/>
              <a:buChar char="•"/>
            </a:pPr>
            <a:r>
              <a:rPr lang="en-US" sz="3200" dirty="0" smtClean="0"/>
              <a:t>Housing</a:t>
            </a:r>
          </a:p>
        </p:txBody>
      </p:sp>
      <p:pic>
        <p:nvPicPr>
          <p:cNvPr id="4"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235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5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Expunction: H879</a:t>
            </a:r>
            <a:endParaRPr lang="en-US" dirty="0"/>
          </a:p>
        </p:txBody>
      </p:sp>
      <p:sp>
        <p:nvSpPr>
          <p:cNvPr id="3" name="Content Placeholder 2"/>
          <p:cNvSpPr>
            <a:spLocks noGrp="1" noChangeAspect="1"/>
          </p:cNvSpPr>
          <p:nvPr>
            <p:ph idx="1"/>
          </p:nvPr>
        </p:nvSpPr>
        <p:spPr>
          <a:xfrm>
            <a:off x="1097281" y="1845734"/>
            <a:ext cx="10058399" cy="4023360"/>
          </a:xfrm>
        </p:spPr>
        <p:txBody>
          <a:bodyPr>
            <a:normAutofit/>
          </a:bodyPr>
          <a:lstStyle/>
          <a:p>
            <a:endParaRPr lang="en-US" b="1" dirty="0" smtClean="0">
              <a:latin typeface="Times New Roman" panose="02020603050405020304" pitchFamily="18" charset="0"/>
              <a:cs typeface="Times New Roman" panose="02020603050405020304" pitchFamily="18" charset="0"/>
            </a:endParaRPr>
          </a:p>
          <a:p>
            <a:r>
              <a:rPr lang="en-US" sz="2100" b="1" dirty="0" smtClean="0">
                <a:latin typeface="Times New Roman" panose="02020603050405020304" pitchFamily="18" charset="0"/>
                <a:cs typeface="Times New Roman" panose="02020603050405020304" pitchFamily="18" charset="0"/>
              </a:rPr>
              <a:t>SECTION </a:t>
            </a:r>
            <a:r>
              <a:rPr lang="en-US" sz="2100" b="1" dirty="0">
                <a:latin typeface="Times New Roman" panose="02020603050405020304" pitchFamily="18" charset="0"/>
                <a:cs typeface="Times New Roman" panose="02020603050405020304" pitchFamily="18" charset="0"/>
              </a:rPr>
              <a:t>2.5. </a:t>
            </a:r>
            <a:r>
              <a:rPr lang="en-US" sz="2100" dirty="0">
                <a:latin typeface="Times New Roman" panose="02020603050405020304" pitchFamily="18" charset="0"/>
                <a:cs typeface="Times New Roman" panose="02020603050405020304" pitchFamily="18" charset="0"/>
              </a:rPr>
              <a:t>G.S. 7B-2512 reads as rewritten:</a:t>
            </a:r>
          </a:p>
          <a:p>
            <a:r>
              <a:rPr lang="en-US" sz="2100" dirty="0">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 7B-2512. Dispositional order.</a:t>
            </a:r>
          </a:p>
          <a:p>
            <a:r>
              <a:rPr lang="en-US" sz="2100" dirty="0" smtClean="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a:p>
            <a:r>
              <a:rPr lang="en-US" sz="2100" u="sng" dirty="0">
                <a:latin typeface="Times New Roman" panose="02020603050405020304" pitchFamily="18" charset="0"/>
                <a:cs typeface="Times New Roman" panose="02020603050405020304" pitchFamily="18" charset="0"/>
              </a:rPr>
              <a:t>(b) The court shall include information at the time of issuing the dispositional order,</a:t>
            </a:r>
          </a:p>
          <a:p>
            <a:r>
              <a:rPr lang="en-US" sz="2100" u="sng" dirty="0">
                <a:latin typeface="Times New Roman" panose="02020603050405020304" pitchFamily="18" charset="0"/>
                <a:cs typeface="Times New Roman" panose="02020603050405020304" pitchFamily="18" charset="0"/>
              </a:rPr>
              <a:t>either orally in court or in writing, on the expunction of juvenile records as provided for in</a:t>
            </a:r>
          </a:p>
          <a:p>
            <a:r>
              <a:rPr lang="en-US" sz="2100" u="sng" dirty="0">
                <a:latin typeface="Times New Roman" panose="02020603050405020304" pitchFamily="18" charset="0"/>
                <a:cs typeface="Times New Roman" panose="02020603050405020304" pitchFamily="18" charset="0"/>
              </a:rPr>
              <a:t>G.S. 7B-3200 that are applicable to the dispositional order.</a:t>
            </a:r>
            <a:r>
              <a:rPr lang="en-US" sz="2100" dirty="0">
                <a:latin typeface="Times New Roman" panose="02020603050405020304" pitchFamily="18" charset="0"/>
                <a:cs typeface="Times New Roman" panose="02020603050405020304" pitchFamily="18" charset="0"/>
              </a:rPr>
              <a:t>"</a:t>
            </a:r>
          </a:p>
          <a:p>
            <a:endParaRPr lang="en-US" dirty="0"/>
          </a:p>
        </p:txBody>
      </p:sp>
      <p:pic>
        <p:nvPicPr>
          <p:cNvPr id="4"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4291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2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Expunction: Notice Card</a:t>
            </a:r>
            <a:endParaRPr lang="en-US" dirty="0"/>
          </a:p>
        </p:txBody>
      </p:sp>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96963" y="2211388"/>
            <a:ext cx="5212080" cy="3474720"/>
          </a:xfrm>
        </p:spPr>
      </p:pic>
      <p:pic>
        <p:nvPicPr>
          <p:cNvPr id="7" name="Content Placeholder 6"/>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218237" y="2211917"/>
            <a:ext cx="5212080" cy="3474720"/>
          </a:xfrm>
        </p:spPr>
      </p:pic>
      <p:pic>
        <p:nvPicPr>
          <p:cNvPr id="3"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1674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8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Expunction: Resources</a:t>
            </a:r>
            <a:endParaRPr lang="en-US" dirty="0"/>
          </a:p>
        </p:txBody>
      </p:sp>
      <p:pic>
        <p:nvPicPr>
          <p:cNvPr id="4" name="Content Placeholder 3" descr="Expunction | North Carolina Office of the Juvenile Defender - Google Chrome"/>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45245" y="1846263"/>
            <a:ext cx="5679217" cy="4425933"/>
          </a:xfrm>
        </p:spPr>
      </p:pic>
      <p:pic>
        <p:nvPicPr>
          <p:cNvPr id="3"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2149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Expunction: Questions?</a:t>
            </a:r>
            <a:endParaRPr lang="en-US" dirty="0"/>
          </a:p>
        </p:txBody>
      </p:sp>
      <p:pic>
        <p:nvPicPr>
          <p:cNvPr id="4"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700773" y="2952284"/>
            <a:ext cx="4477290" cy="2172803"/>
          </a:xfrm>
        </p:spPr>
      </p:pic>
      <p:sp>
        <p:nvSpPr>
          <p:cNvPr id="6" name="Content Placeholder 5"/>
          <p:cNvSpPr>
            <a:spLocks noGrp="1"/>
          </p:cNvSpPr>
          <p:nvPr>
            <p:ph sz="half" idx="2"/>
          </p:nvPr>
        </p:nvSpPr>
        <p:spPr/>
        <p:txBody>
          <a:bodyPr/>
          <a:lstStyle/>
          <a:p>
            <a:pPr marL="0" indent="0" algn="ctr">
              <a:buNone/>
            </a:pPr>
            <a:r>
              <a:rPr lang="en-US" b="1" dirty="0"/>
              <a:t> </a:t>
            </a:r>
            <a:endParaRPr lang="en-US" b="1" dirty="0" smtClean="0"/>
          </a:p>
          <a:p>
            <a:pPr marL="0" indent="0" algn="ctr">
              <a:buNone/>
            </a:pPr>
            <a:endParaRPr lang="en-US" b="1" dirty="0"/>
          </a:p>
          <a:p>
            <a:pPr marL="0" indent="0" algn="ctr">
              <a:buNone/>
            </a:pPr>
            <a:r>
              <a:rPr lang="en-US" sz="3200" b="1" dirty="0" smtClean="0"/>
              <a:t>(</a:t>
            </a:r>
            <a:r>
              <a:rPr lang="en-US" sz="3200" b="1" dirty="0"/>
              <a:t>919) </a:t>
            </a:r>
            <a:r>
              <a:rPr lang="en-US" sz="3200" b="1" dirty="0" smtClean="0"/>
              <a:t>890-1650</a:t>
            </a:r>
          </a:p>
          <a:p>
            <a:pPr marL="0" indent="0" algn="ctr">
              <a:buNone/>
            </a:pPr>
            <a:r>
              <a:rPr lang="en-US" sz="3200" b="1" dirty="0" smtClean="0">
                <a:hlinkClick r:id="rId5"/>
              </a:rPr>
              <a:t>Eric.J.Zogry@nccourts.org</a:t>
            </a:r>
            <a:endParaRPr lang="en-US" sz="3200" b="1" dirty="0" smtClean="0"/>
          </a:p>
          <a:p>
            <a:pPr marL="0" indent="0" algn="ctr">
              <a:buNone/>
            </a:pPr>
            <a:r>
              <a:rPr lang="en-US" sz="3200" b="1" dirty="0" smtClean="0">
                <a:hlinkClick r:id="rId6"/>
              </a:rPr>
              <a:t>Kim.L.Howes@nccourts.org</a:t>
            </a:r>
            <a:endParaRPr lang="en-US" sz="3200" b="1" dirty="0" smtClean="0"/>
          </a:p>
          <a:p>
            <a:pPr marL="0" indent="0" algn="ctr">
              <a:buNone/>
            </a:pPr>
            <a:endParaRPr lang="en-US" dirty="0"/>
          </a:p>
          <a:p>
            <a:endParaRPr lang="en-US" dirty="0"/>
          </a:p>
        </p:txBody>
      </p:sp>
      <p:pic>
        <p:nvPicPr>
          <p:cNvPr id="3" name="1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9558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Expunction: Introduction</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smtClean="0"/>
              <a:t>Why expunction?</a:t>
            </a:r>
          </a:p>
          <a:p>
            <a:pPr>
              <a:buFont typeface="Arial" panose="020B0604020202020204" pitchFamily="34" charset="0"/>
              <a:buChar char="•"/>
            </a:pPr>
            <a:r>
              <a:rPr lang="en-US" sz="3200" dirty="0"/>
              <a:t>How NC fares </a:t>
            </a:r>
            <a:r>
              <a:rPr lang="en-US" sz="3200" dirty="0" smtClean="0"/>
              <a:t>nationally</a:t>
            </a:r>
          </a:p>
          <a:p>
            <a:pPr>
              <a:buFont typeface="Arial" panose="020B0604020202020204" pitchFamily="34" charset="0"/>
              <a:buChar char="•"/>
            </a:pPr>
            <a:r>
              <a:rPr lang="en-US" sz="3200" dirty="0" smtClean="0"/>
              <a:t>Expunction v. confidentiality v. sealing</a:t>
            </a:r>
          </a:p>
          <a:p>
            <a:pPr>
              <a:buFont typeface="Arial" panose="020B0604020202020204" pitchFamily="34" charset="0"/>
              <a:buChar char="•"/>
            </a:pPr>
            <a:r>
              <a:rPr lang="en-US" sz="3200" dirty="0" smtClean="0"/>
              <a:t>Details of eligibility</a:t>
            </a:r>
          </a:p>
          <a:p>
            <a:pPr>
              <a:buFont typeface="Arial" panose="020B0604020202020204" pitchFamily="34" charset="0"/>
              <a:buChar char="•"/>
            </a:pPr>
            <a:r>
              <a:rPr lang="en-US" sz="3200" dirty="0" smtClean="0"/>
              <a:t>Impact on adult expunctions</a:t>
            </a:r>
          </a:p>
          <a:p>
            <a:pPr>
              <a:buFont typeface="Arial" panose="020B0604020202020204" pitchFamily="34" charset="0"/>
              <a:buChar char="•"/>
            </a:pPr>
            <a:r>
              <a:rPr lang="en-US" sz="3200" dirty="0" smtClean="0"/>
              <a:t>Tools and resources</a:t>
            </a:r>
          </a:p>
          <a:p>
            <a:pPr>
              <a:buFont typeface="Arial" panose="020B0604020202020204" pitchFamily="34" charset="0"/>
              <a:buChar char="•"/>
            </a:pPr>
            <a:endParaRPr lang="en-US" dirty="0"/>
          </a:p>
        </p:txBody>
      </p:sp>
      <p:pic>
        <p:nvPicPr>
          <p:cNvPr id="4"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4715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Expunction: What’s the Deal?</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600" dirty="0" smtClean="0"/>
              <a:t>Juvenile expunctions available for a number of offenses</a:t>
            </a:r>
          </a:p>
          <a:p>
            <a:pPr>
              <a:buFont typeface="Arial" panose="020B0604020202020204" pitchFamily="34" charset="0"/>
              <a:buChar char="•"/>
            </a:pPr>
            <a:r>
              <a:rPr lang="en-US" sz="3600" dirty="0"/>
              <a:t>Very few expunctions currently happening</a:t>
            </a:r>
          </a:p>
          <a:p>
            <a:pPr>
              <a:buFont typeface="Arial" panose="020B0604020202020204" pitchFamily="34" charset="0"/>
              <a:buChar char="•"/>
            </a:pPr>
            <a:r>
              <a:rPr lang="en-US" sz="3600" dirty="0" smtClean="0"/>
              <a:t>Might be misconceptions</a:t>
            </a:r>
          </a:p>
          <a:p>
            <a:pPr>
              <a:buFont typeface="Arial" panose="020B0604020202020204" pitchFamily="34" charset="0"/>
              <a:buChar char="•"/>
            </a:pPr>
            <a:r>
              <a:rPr lang="en-US" sz="3600" dirty="0" smtClean="0"/>
              <a:t>Juvenile record increasingly accessible; more collateral consequences </a:t>
            </a:r>
          </a:p>
          <a:p>
            <a:pPr>
              <a:buFont typeface="Arial" panose="020B0604020202020204" pitchFamily="34" charset="0"/>
              <a:buChar char="•"/>
            </a:pPr>
            <a:endParaRPr lang="en-US" dirty="0"/>
          </a:p>
        </p:txBody>
      </p:sp>
      <p:pic>
        <p:nvPicPr>
          <p:cNvPr id="4"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4284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8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Expunction: NC v. USA</a:t>
            </a:r>
            <a:endParaRPr lang="en-US" dirty="0"/>
          </a:p>
        </p:txBody>
      </p:sp>
      <p:sp>
        <p:nvSpPr>
          <p:cNvPr id="8" name="Content Placeholder 7"/>
          <p:cNvSpPr>
            <a:spLocks noGrp="1"/>
          </p:cNvSpPr>
          <p:nvPr>
            <p:ph sz="half" idx="1"/>
          </p:nvPr>
        </p:nvSpPr>
        <p:spPr>
          <a:xfrm>
            <a:off x="1097278" y="1845734"/>
            <a:ext cx="5138422" cy="4023360"/>
          </a:xfrm>
        </p:spPr>
        <p:txBody>
          <a:bodyPr>
            <a:normAutofit/>
          </a:bodyPr>
          <a:lstStyle/>
          <a:p>
            <a:pPr>
              <a:buFont typeface="Wingdings" panose="05000000000000000000" pitchFamily="2" charset="2"/>
              <a:buChar char=""/>
            </a:pPr>
            <a:endParaRPr lang="en-US" sz="2600" dirty="0" smtClean="0"/>
          </a:p>
          <a:p>
            <a:pPr>
              <a:buFont typeface="Wingdings" panose="05000000000000000000" pitchFamily="2" charset="2"/>
              <a:buChar char=""/>
            </a:pPr>
            <a:r>
              <a:rPr lang="en-US" sz="2600" dirty="0" smtClean="0"/>
              <a:t>Expungements available</a:t>
            </a:r>
          </a:p>
          <a:p>
            <a:pPr>
              <a:buFont typeface="Wingdings" panose="05000000000000000000" pitchFamily="2" charset="2"/>
              <a:buChar char=""/>
            </a:pPr>
            <a:r>
              <a:rPr lang="en-US" sz="2600" dirty="0" smtClean="0"/>
              <a:t>Records eligible for expungement</a:t>
            </a:r>
          </a:p>
          <a:p>
            <a:pPr>
              <a:buFont typeface="Wingdings" panose="05000000000000000000" pitchFamily="2" charset="2"/>
              <a:buChar char=""/>
            </a:pPr>
            <a:r>
              <a:rPr lang="en-US" sz="2600" dirty="0" smtClean="0"/>
              <a:t>Expungement not automatic</a:t>
            </a:r>
          </a:p>
          <a:p>
            <a:pPr>
              <a:buFont typeface="Wingdings" panose="05000000000000000000" pitchFamily="2" charset="2"/>
              <a:buChar char=""/>
            </a:pPr>
            <a:r>
              <a:rPr lang="en-US" sz="2600" dirty="0" smtClean="0"/>
              <a:t>Youth not notified of expungement*</a:t>
            </a:r>
            <a:endParaRPr lang="en-US" sz="2600" dirty="0"/>
          </a:p>
        </p:txBody>
      </p:sp>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258050" y="2124075"/>
            <a:ext cx="2857500" cy="3467100"/>
          </a:xfrm>
        </p:spPr>
      </p:pic>
      <p:pic>
        <p:nvPicPr>
          <p:cNvPr id="3"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5290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5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Expunction: v. Confidentiality and Sealing</a:t>
            </a:r>
            <a:endParaRPr lang="en-US"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400" dirty="0" smtClean="0"/>
              <a:t>Confidentiality, NCGS 7B-3000 and -3001:</a:t>
            </a:r>
          </a:p>
          <a:p>
            <a:pPr lvl="1">
              <a:buFont typeface="Arial" panose="020B0604020202020204" pitchFamily="34" charset="0"/>
              <a:buChar char="•"/>
            </a:pPr>
            <a:r>
              <a:rPr lang="en-US" sz="2400" dirty="0" smtClean="0"/>
              <a:t>The limiting of access to juvenile records, including NCJOIN, </a:t>
            </a:r>
            <a:r>
              <a:rPr lang="en-US" sz="2400" dirty="0" err="1" smtClean="0"/>
              <a:t>JWise</a:t>
            </a:r>
            <a:r>
              <a:rPr lang="en-US" sz="2400" dirty="0" smtClean="0"/>
              <a:t>, and police records</a:t>
            </a:r>
          </a:p>
          <a:p>
            <a:pPr lvl="1">
              <a:buFont typeface="Arial" panose="020B0604020202020204" pitchFamily="34" charset="0"/>
              <a:buChar char="•"/>
            </a:pPr>
            <a:r>
              <a:rPr lang="en-US" sz="2400" dirty="0" smtClean="0"/>
              <a:t>Can be available to certain parties, and under certain circumstances</a:t>
            </a:r>
          </a:p>
          <a:p>
            <a:pPr lvl="1">
              <a:buFont typeface="Arial" panose="020B0604020202020204" pitchFamily="34" charset="0"/>
              <a:buChar char="•"/>
            </a:pPr>
            <a:r>
              <a:rPr lang="en-US" sz="2400" dirty="0" smtClean="0"/>
              <a:t>Can be obtained by order of the court</a:t>
            </a:r>
          </a:p>
          <a:p>
            <a:pPr lvl="1">
              <a:buFont typeface="Arial" panose="020B0604020202020204" pitchFamily="34" charset="0"/>
              <a:buChar char="•"/>
            </a:pPr>
            <a:r>
              <a:rPr lang="en-US" sz="2400" dirty="0" smtClean="0"/>
              <a:t>Court hearings are open unless closed</a:t>
            </a:r>
          </a:p>
          <a:p>
            <a:pPr>
              <a:buFont typeface="Arial" panose="020B0604020202020204" pitchFamily="34" charset="0"/>
              <a:buChar char="•"/>
            </a:pPr>
            <a:r>
              <a:rPr lang="en-US" sz="2400" dirty="0" smtClean="0"/>
              <a:t>Sealed records, NCGS 7B-3000(c):</a:t>
            </a:r>
          </a:p>
          <a:p>
            <a:pPr lvl="1">
              <a:buFont typeface="Arial" panose="020B0604020202020204" pitchFamily="34" charset="0"/>
              <a:buChar char="•"/>
            </a:pPr>
            <a:r>
              <a:rPr lang="en-US" sz="2400" dirty="0" smtClean="0"/>
              <a:t>Must be directed by the court</a:t>
            </a:r>
          </a:p>
          <a:p>
            <a:pPr lvl="1">
              <a:buFont typeface="Arial" panose="020B0604020202020204" pitchFamily="34" charset="0"/>
              <a:buChar char="•"/>
            </a:pPr>
            <a:r>
              <a:rPr lang="en-US" sz="2400" dirty="0" smtClean="0"/>
              <a:t>Sealed and marked in an envelope</a:t>
            </a:r>
          </a:p>
          <a:p>
            <a:pPr lvl="1">
              <a:buFont typeface="Arial" panose="020B0604020202020204" pitchFamily="34" charset="0"/>
              <a:buChar char="•"/>
            </a:pPr>
            <a:r>
              <a:rPr lang="en-US" sz="2400" dirty="0" smtClean="0"/>
              <a:t>Examination or copying only by specific order of the court</a:t>
            </a:r>
            <a:endParaRPr lang="en-US" sz="2400" dirty="0"/>
          </a:p>
        </p:txBody>
      </p:sp>
      <p:pic>
        <p:nvPicPr>
          <p:cNvPr id="4"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1701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1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Expunction: Details - Dismissed</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smtClean="0"/>
              <a:t>May apply at 16</a:t>
            </a:r>
          </a:p>
          <a:p>
            <a:pPr>
              <a:buFont typeface="Arial" panose="020B0604020202020204" pitchFamily="34" charset="0"/>
              <a:buChar char="•"/>
            </a:pPr>
            <a:r>
              <a:rPr lang="en-US" sz="2800" dirty="0" smtClean="0"/>
              <a:t>Any offense</a:t>
            </a:r>
          </a:p>
          <a:p>
            <a:pPr>
              <a:buFont typeface="Arial" panose="020B0604020202020204" pitchFamily="34" charset="0"/>
              <a:buChar char="•"/>
            </a:pPr>
            <a:r>
              <a:rPr lang="en-US" sz="2800" dirty="0" smtClean="0"/>
              <a:t>Petition filed</a:t>
            </a:r>
          </a:p>
          <a:p>
            <a:pPr>
              <a:buFont typeface="Arial" panose="020B0604020202020204" pitchFamily="34" charset="0"/>
              <a:buChar char="•"/>
            </a:pPr>
            <a:r>
              <a:rPr lang="en-US" sz="2800" dirty="0" smtClean="0"/>
              <a:t>Chief court counselor is notified and may object</a:t>
            </a:r>
          </a:p>
          <a:p>
            <a:pPr>
              <a:buFont typeface="Arial" panose="020B0604020202020204" pitchFamily="34" charset="0"/>
              <a:buChar char="•"/>
            </a:pPr>
            <a:r>
              <a:rPr lang="en-US" sz="2800" dirty="0" smtClean="0"/>
              <a:t>If no objection, expunction granted without a hearing</a:t>
            </a:r>
            <a:endParaRPr lang="en-US" sz="2800" dirty="0"/>
          </a:p>
        </p:txBody>
      </p:sp>
      <p:pic>
        <p:nvPicPr>
          <p:cNvPr id="4"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7406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7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8503"/>
            <a:ext cx="10177780" cy="1450757"/>
          </a:xfrm>
        </p:spPr>
        <p:txBody>
          <a:bodyPr/>
          <a:lstStyle/>
          <a:p>
            <a:r>
              <a:rPr lang="en-US" dirty="0"/>
              <a:t>Juvenile Expunction: Details - </a:t>
            </a:r>
            <a:r>
              <a:rPr lang="en-US" dirty="0" smtClean="0"/>
              <a:t>Adjudicated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May apply at 18</a:t>
            </a:r>
          </a:p>
          <a:p>
            <a:pPr>
              <a:buFont typeface="Arial" panose="020B0604020202020204" pitchFamily="34" charset="0"/>
              <a:buChar char="•"/>
            </a:pPr>
            <a:r>
              <a:rPr lang="en-US" dirty="0" smtClean="0"/>
              <a:t>At </a:t>
            </a:r>
            <a:r>
              <a:rPr lang="en-US" dirty="0"/>
              <a:t>least 18 months have elapsed since the person was released from juvenile court jurisdiction, and </a:t>
            </a:r>
            <a:r>
              <a:rPr lang="en-US" dirty="0" smtClean="0"/>
              <a:t>the </a:t>
            </a:r>
            <a:r>
              <a:rPr lang="en-US" dirty="0"/>
              <a:t>person has not subsequently been adjudicated delinquent or convicted as an adult of any felony or misdemeanor other than a traffic violation under the laws of the United States or the laws of this State or any other </a:t>
            </a:r>
            <a:r>
              <a:rPr lang="en-US" dirty="0" smtClean="0"/>
              <a:t>state</a:t>
            </a:r>
          </a:p>
          <a:p>
            <a:pPr>
              <a:buFont typeface="Arial" panose="020B0604020202020204" pitchFamily="34" charset="0"/>
              <a:buChar char="•"/>
            </a:pPr>
            <a:r>
              <a:rPr lang="en-US" dirty="0"/>
              <a:t>The offense for which the person was adjudicated would have been a crime other than a Class A, B1, B2, C, D, or E felony if committed by an </a:t>
            </a:r>
            <a:r>
              <a:rPr lang="en-US" dirty="0" smtClean="0"/>
              <a:t>adult</a:t>
            </a:r>
          </a:p>
          <a:p>
            <a:pPr>
              <a:buFont typeface="Arial" panose="020B0604020202020204" pitchFamily="34" charset="0"/>
              <a:buChar char="•"/>
            </a:pPr>
            <a:r>
              <a:rPr lang="en-US" dirty="0" smtClean="0"/>
              <a:t>Petitions/affidavits</a:t>
            </a:r>
          </a:p>
          <a:p>
            <a:pPr>
              <a:buFont typeface="Arial" panose="020B0604020202020204" pitchFamily="34" charset="0"/>
              <a:buChar char="•"/>
            </a:pPr>
            <a:r>
              <a:rPr lang="en-US" dirty="0" smtClean="0"/>
              <a:t>District attorney has the opportunity to object</a:t>
            </a:r>
          </a:p>
          <a:p>
            <a:pPr>
              <a:buFont typeface="Arial" panose="020B0604020202020204" pitchFamily="34" charset="0"/>
              <a:buChar char="•"/>
            </a:pPr>
            <a:r>
              <a:rPr lang="en-US" dirty="0" smtClean="0"/>
              <a:t>Expunction granted after hearing</a:t>
            </a:r>
          </a:p>
          <a:p>
            <a:pPr lvl="0"/>
            <a:endParaRPr lang="en-US" dirty="0"/>
          </a:p>
        </p:txBody>
      </p:sp>
      <p:pic>
        <p:nvPicPr>
          <p:cNvPr id="4"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4289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9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Expunction: What Is Expunged?</a:t>
            </a:r>
            <a:endParaRPr lang="en-US" dirty="0"/>
          </a:p>
        </p:txBody>
      </p:sp>
      <p:sp>
        <p:nvSpPr>
          <p:cNvPr id="3" name="Content Placeholder 2"/>
          <p:cNvSpPr>
            <a:spLocks noGrp="1"/>
          </p:cNvSpPr>
          <p:nvPr>
            <p:ph idx="1"/>
          </p:nvPr>
        </p:nvSpPr>
        <p:spPr/>
        <p:txBody>
          <a:bodyPr>
            <a:normAutofit lnSpcReduction="10000"/>
          </a:bodyPr>
          <a:lstStyle/>
          <a:p>
            <a:pPr lvl="0"/>
            <a:r>
              <a:rPr lang="en-US" dirty="0"/>
              <a:t>T</a:t>
            </a:r>
            <a:r>
              <a:rPr lang="en-US" dirty="0" smtClean="0"/>
              <a:t>he </a:t>
            </a:r>
            <a:r>
              <a:rPr lang="en-US" dirty="0"/>
              <a:t>court shall order:</a:t>
            </a:r>
          </a:p>
          <a:p>
            <a:pPr lvl="1"/>
            <a:r>
              <a:rPr lang="en-US" sz="2000" dirty="0" smtClean="0"/>
              <a:t>the </a:t>
            </a:r>
            <a:r>
              <a:rPr lang="en-US" sz="2000" dirty="0"/>
              <a:t>clerk and </a:t>
            </a:r>
          </a:p>
          <a:p>
            <a:pPr lvl="1"/>
            <a:r>
              <a:rPr lang="en-US" sz="2000" dirty="0"/>
              <a:t>the appropriate law enforcement agencies to expunge their records </a:t>
            </a:r>
            <a:r>
              <a:rPr lang="en-US" sz="2000" dirty="0" smtClean="0"/>
              <a:t>of </a:t>
            </a:r>
            <a:r>
              <a:rPr lang="en-US" sz="2000" dirty="0"/>
              <a:t>the allegations of delinquent acts including all references to </a:t>
            </a:r>
          </a:p>
          <a:p>
            <a:pPr lvl="2"/>
            <a:r>
              <a:rPr lang="en-US" sz="1800" dirty="0"/>
              <a:t>arrests, </a:t>
            </a:r>
          </a:p>
          <a:p>
            <a:pPr lvl="2"/>
            <a:r>
              <a:rPr lang="en-US" sz="1800" dirty="0"/>
              <a:t>complaints, </a:t>
            </a:r>
          </a:p>
          <a:p>
            <a:pPr lvl="2"/>
            <a:r>
              <a:rPr lang="en-US" sz="1800" dirty="0"/>
              <a:t>referrals, </a:t>
            </a:r>
          </a:p>
          <a:p>
            <a:pPr lvl="2"/>
            <a:r>
              <a:rPr lang="en-US" sz="1800" dirty="0"/>
              <a:t>juvenile petitions, and </a:t>
            </a:r>
          </a:p>
          <a:p>
            <a:pPr lvl="2"/>
            <a:r>
              <a:rPr lang="en-US" sz="1800" dirty="0"/>
              <a:t>orders</a:t>
            </a:r>
          </a:p>
          <a:p>
            <a:pPr lvl="1"/>
            <a:r>
              <a:rPr lang="en-US" sz="2000" dirty="0">
                <a:solidFill>
                  <a:schemeClr val="tx1"/>
                </a:solidFill>
              </a:rPr>
              <a:t>The clerk shall forward a certified copy of the order of expunction to the sheriff, chief of police, or other appropriate law enforcement agency, and to the chief court counselor, and these specified officials shall immediately destroy all records relating to the allegations that the juvenile was </a:t>
            </a:r>
            <a:r>
              <a:rPr lang="en-US" sz="2000" dirty="0" smtClean="0">
                <a:solidFill>
                  <a:schemeClr val="tx1"/>
                </a:solidFill>
              </a:rPr>
              <a:t>delinquent</a:t>
            </a:r>
            <a:endParaRPr lang="en-US" sz="2000" dirty="0">
              <a:solidFill>
                <a:schemeClr val="tx1"/>
              </a:solidFill>
            </a:endParaRPr>
          </a:p>
          <a:p>
            <a:endParaRPr lang="en-US" dirty="0"/>
          </a:p>
        </p:txBody>
      </p:sp>
      <p:pic>
        <p:nvPicPr>
          <p:cNvPr id="4"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0080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Expunction: </a:t>
            </a:r>
            <a:br>
              <a:rPr lang="en-US" dirty="0" smtClean="0"/>
            </a:br>
            <a:r>
              <a:rPr lang="en-US" dirty="0" smtClean="0"/>
              <a:t>Affects Adult Expunction?</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b="1" u="sng" dirty="0" smtClean="0"/>
              <a:t>NOT</a:t>
            </a:r>
            <a:r>
              <a:rPr lang="en-US" dirty="0" smtClean="0"/>
              <a:t> an automatic bar to applying for or receiving an adult expunction</a:t>
            </a:r>
          </a:p>
          <a:p>
            <a:pPr lvl="1">
              <a:buFont typeface="Arial" panose="020B0604020202020204" pitchFamily="34" charset="0"/>
              <a:buChar char="•"/>
            </a:pPr>
            <a:r>
              <a:rPr lang="en-US" sz="2000" dirty="0" smtClean="0"/>
              <a:t>No mention of juvenile expunction in 15A</a:t>
            </a:r>
          </a:p>
          <a:p>
            <a:pPr>
              <a:buFont typeface="Arial" panose="020B0604020202020204" pitchFamily="34" charset="0"/>
              <a:buChar char="•"/>
            </a:pPr>
            <a:r>
              <a:rPr lang="en-US" i="1" dirty="0" smtClean="0"/>
              <a:t>However</a:t>
            </a:r>
            <a:r>
              <a:rPr lang="en-US" dirty="0" smtClean="0"/>
              <a:t>, it </a:t>
            </a:r>
            <a:r>
              <a:rPr lang="en-US" b="1" dirty="0" smtClean="0"/>
              <a:t>may</a:t>
            </a:r>
            <a:r>
              <a:rPr lang="en-US" dirty="0" smtClean="0"/>
              <a:t> be reported to a superior court judge:</a:t>
            </a:r>
          </a:p>
          <a:p>
            <a:pPr lvl="1">
              <a:buFont typeface="Arial" panose="020B0604020202020204" pitchFamily="34" charset="0"/>
              <a:buChar char="•"/>
            </a:pPr>
            <a:r>
              <a:rPr lang="en-US" sz="2000" dirty="0"/>
              <a:t>clerk is mandated to file with the Administrative Office of the Courts (AOC) names of persons who are granted an expunction and this information “shall be disclosed only to judges of the General Court of Justice of North Carolina for the purpose of ascertaining whether any person charged with an offense has been previously granted an </a:t>
            </a:r>
            <a:r>
              <a:rPr lang="en-US" sz="2000" dirty="0" smtClean="0"/>
              <a:t>expunction” </a:t>
            </a:r>
          </a:p>
          <a:p>
            <a:pPr lvl="1">
              <a:buFont typeface="Arial" panose="020B0604020202020204" pitchFamily="34" charset="0"/>
              <a:buChar char="•"/>
            </a:pPr>
            <a:r>
              <a:rPr lang="en-US" sz="2000" dirty="0"/>
              <a:t>AOC, upon the request of a superior court judge, releases the names of persons who have received an expunction, adult or </a:t>
            </a:r>
            <a:r>
              <a:rPr lang="en-US" sz="2000" dirty="0" smtClean="0"/>
              <a:t>juvenile</a:t>
            </a:r>
          </a:p>
          <a:p>
            <a:pPr>
              <a:buFont typeface="Arial" panose="020B0604020202020204" pitchFamily="34" charset="0"/>
              <a:buChar char="•"/>
            </a:pPr>
            <a:r>
              <a:rPr lang="en-US" dirty="0" smtClean="0"/>
              <a:t>Importance of effective communication with client:</a:t>
            </a:r>
          </a:p>
          <a:p>
            <a:pPr lvl="1">
              <a:buFont typeface="Arial" panose="020B0604020202020204" pitchFamily="34" charset="0"/>
              <a:buChar char="•"/>
            </a:pPr>
            <a:r>
              <a:rPr lang="en-US" sz="2000" dirty="0" smtClean="0"/>
              <a:t>Discuss options in developmentally appropriate way</a:t>
            </a:r>
          </a:p>
          <a:p>
            <a:pPr lvl="1">
              <a:buFont typeface="Arial" panose="020B0604020202020204" pitchFamily="34" charset="0"/>
              <a:buChar char="•"/>
            </a:pPr>
            <a:r>
              <a:rPr lang="en-US" sz="2000" dirty="0" smtClean="0"/>
              <a:t>Discuss resources</a:t>
            </a:r>
            <a:endParaRPr lang="en-US" sz="2000" dirty="0"/>
          </a:p>
        </p:txBody>
      </p:sp>
      <p:pic>
        <p:nvPicPr>
          <p:cNvPr id="4"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75774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
                </p:tgtEl>
              </p:cMediaNode>
            </p:audio>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136</TotalTime>
  <Words>920</Words>
  <Application>Microsoft Office PowerPoint</Application>
  <PresentationFormat>Widescreen</PresentationFormat>
  <Paragraphs>94</Paragraphs>
  <Slides>16</Slides>
  <Notes>0</Notes>
  <HiddenSlides>0</HiddenSlides>
  <MMClips>16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Retrospect</vt:lpstr>
      <vt:lpstr>Juvenile Expunction: Myths and Facts</vt:lpstr>
      <vt:lpstr>Juvenile Expunction: Introduction</vt:lpstr>
      <vt:lpstr>Juvenile Expunction: What’s the Deal?</vt:lpstr>
      <vt:lpstr>Juvenile Expunction: NC v. USA</vt:lpstr>
      <vt:lpstr>Juvenile Expunction: v. Confidentiality and Sealing</vt:lpstr>
      <vt:lpstr>Juvenile Expunction: Details - Dismissed</vt:lpstr>
      <vt:lpstr>Juvenile Expunction: Details - Adjudicated</vt:lpstr>
      <vt:lpstr>Juvenile Expunction: What Is Expunged?</vt:lpstr>
      <vt:lpstr>Juvenile Expunction:  Affects Adult Expunction?</vt:lpstr>
      <vt:lpstr>Juvenile Expunction: Impacts - Court</vt:lpstr>
      <vt:lpstr>Juvenile Expunction: Impacts - School</vt:lpstr>
      <vt:lpstr>Juvenile Expunction: Impacts - Collateral</vt:lpstr>
      <vt:lpstr>Juvenile Expunction: H879</vt:lpstr>
      <vt:lpstr>Juvenile Expunction: Notice Card</vt:lpstr>
      <vt:lpstr>Juvenile Expunction: Resources</vt:lpstr>
      <vt:lpstr>Juvenile Expunction: Questions?</vt:lpstr>
    </vt:vector>
  </TitlesOfParts>
  <Company>NCAOC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Expunction: Myths and Facts</dc:title>
  <dc:creator>Zogry, Eric</dc:creator>
  <cp:lastModifiedBy>Zogry, Eric</cp:lastModifiedBy>
  <cp:revision>18</cp:revision>
  <dcterms:created xsi:type="dcterms:W3CDTF">2015-06-11T17:11:10Z</dcterms:created>
  <dcterms:modified xsi:type="dcterms:W3CDTF">2015-07-24T14:58:19Z</dcterms:modified>
</cp:coreProperties>
</file>