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9" r:id="rId7"/>
    <p:sldId id="262" r:id="rId8"/>
    <p:sldId id="263" r:id="rId9"/>
    <p:sldId id="280"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59" d="100"/>
          <a:sy n="59" d="100"/>
        </p:scale>
        <p:origin x="10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7636CDE-0AE6-4B15-98C7-B43DF109A10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23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83133-98D5-435B-B233-A6930BC7E538}"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36CDE-0AE6-4B15-98C7-B43DF109A104}" type="slidenum">
              <a:rPr lang="en-US" smtClean="0"/>
              <a:t>‹#›</a:t>
            </a:fld>
            <a:endParaRPr lang="en-US"/>
          </a:p>
        </p:txBody>
      </p:sp>
    </p:spTree>
    <p:extLst>
      <p:ext uri="{BB962C8B-B14F-4D97-AF65-F5344CB8AC3E}">
        <p14:creationId xmlns:p14="http://schemas.microsoft.com/office/powerpoint/2010/main" val="123154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81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32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spTree>
    <p:extLst>
      <p:ext uri="{BB962C8B-B14F-4D97-AF65-F5344CB8AC3E}">
        <p14:creationId xmlns:p14="http://schemas.microsoft.com/office/powerpoint/2010/main" val="77840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901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36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757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63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spTree>
    <p:extLst>
      <p:ext uri="{BB962C8B-B14F-4D97-AF65-F5344CB8AC3E}">
        <p14:creationId xmlns:p14="http://schemas.microsoft.com/office/powerpoint/2010/main" val="327236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D83133-98D5-435B-B233-A6930BC7E538}"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6CDE-0AE6-4B15-98C7-B43DF109A10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9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D83133-98D5-435B-B233-A6930BC7E538}"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36CDE-0AE6-4B15-98C7-B43DF109A104}" type="slidenum">
              <a:rPr lang="en-US" smtClean="0"/>
              <a:t>‹#›</a:t>
            </a:fld>
            <a:endParaRPr lang="en-US"/>
          </a:p>
        </p:txBody>
      </p:sp>
    </p:spTree>
    <p:extLst>
      <p:ext uri="{BB962C8B-B14F-4D97-AF65-F5344CB8AC3E}">
        <p14:creationId xmlns:p14="http://schemas.microsoft.com/office/powerpoint/2010/main" val="190941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D83133-98D5-435B-B233-A6930BC7E538}" type="datetimeFigureOut">
              <a:rPr lang="en-US" smtClean="0"/>
              <a:t>12/29/2017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36CDE-0AE6-4B15-98C7-B43DF109A10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40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D83133-98D5-435B-B233-A6930BC7E538}" type="datetimeFigureOut">
              <a:rPr lang="en-US" smtClean="0"/>
              <a:t>12/29/2017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36CDE-0AE6-4B15-98C7-B43DF109A1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5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83133-98D5-435B-B233-A6930BC7E538}" type="datetimeFigureOut">
              <a:rPr lang="en-US" smtClean="0"/>
              <a:t>12/29/2017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36CDE-0AE6-4B15-98C7-B43DF109A104}" type="slidenum">
              <a:rPr lang="en-US" smtClean="0"/>
              <a:t>‹#›</a:t>
            </a:fld>
            <a:endParaRPr lang="en-US"/>
          </a:p>
        </p:txBody>
      </p:sp>
    </p:spTree>
    <p:extLst>
      <p:ext uri="{BB962C8B-B14F-4D97-AF65-F5344CB8AC3E}">
        <p14:creationId xmlns:p14="http://schemas.microsoft.com/office/powerpoint/2010/main" val="71599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83133-98D5-435B-B233-A6930BC7E538}"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36CDE-0AE6-4B15-98C7-B43DF109A10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87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D83133-98D5-435B-B233-A6930BC7E538}"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36CDE-0AE6-4B15-98C7-B43DF109A104}" type="slidenum">
              <a:rPr lang="en-US" smtClean="0"/>
              <a:t>‹#›</a:t>
            </a:fld>
            <a:endParaRPr lang="en-US"/>
          </a:p>
        </p:txBody>
      </p:sp>
    </p:spTree>
    <p:extLst>
      <p:ext uri="{BB962C8B-B14F-4D97-AF65-F5344CB8AC3E}">
        <p14:creationId xmlns:p14="http://schemas.microsoft.com/office/powerpoint/2010/main" val="390560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D83133-98D5-435B-B233-A6930BC7E538}" type="datetimeFigureOut">
              <a:rPr lang="en-US" smtClean="0"/>
              <a:t>12/29/2017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636CDE-0AE6-4B15-98C7-B43DF109A104}" type="slidenum">
              <a:rPr lang="en-US" smtClean="0"/>
              <a:t>‹#›</a:t>
            </a:fld>
            <a:endParaRPr lang="en-US"/>
          </a:p>
        </p:txBody>
      </p:sp>
    </p:spTree>
    <p:extLst>
      <p:ext uri="{BB962C8B-B14F-4D97-AF65-F5344CB8AC3E}">
        <p14:creationId xmlns:p14="http://schemas.microsoft.com/office/powerpoint/2010/main" val="1109478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DETENTION ADVOCACY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279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Detention: Have a Plan</a:t>
            </a:r>
            <a:endParaRPr lang="en-US" dirty="0"/>
          </a:p>
        </p:txBody>
      </p:sp>
      <p:sp>
        <p:nvSpPr>
          <p:cNvPr id="3" name="Content Placeholder 2"/>
          <p:cNvSpPr>
            <a:spLocks noGrp="1"/>
          </p:cNvSpPr>
          <p:nvPr>
            <p:ph idx="1"/>
          </p:nvPr>
        </p:nvSpPr>
        <p:spPr/>
        <p:txBody>
          <a:bodyPr>
            <a:normAutofit fontScale="85000" lnSpcReduction="20000"/>
          </a:bodyPr>
          <a:lstStyle/>
          <a:p>
            <a:r>
              <a:rPr lang="en-US" dirty="0"/>
              <a:t>An alternative to detention is whatever creative plan a defender and community partners can </a:t>
            </a:r>
            <a:r>
              <a:rPr lang="en-US" dirty="0" smtClean="0"/>
              <a:t>devise </a:t>
            </a:r>
            <a:r>
              <a:rPr lang="en-US" dirty="0"/>
              <a:t>that is responsive to the needs of the client and addresses the concerns of the court. To craft </a:t>
            </a:r>
            <a:r>
              <a:rPr lang="en-US" dirty="0" smtClean="0"/>
              <a:t>individualized </a:t>
            </a:r>
            <a:r>
              <a:rPr lang="en-US" dirty="0"/>
              <a:t>detention plans using community-based resources, defenders must become familiar </a:t>
            </a:r>
            <a:r>
              <a:rPr lang="en-US" dirty="0" smtClean="0"/>
              <a:t>with </a:t>
            </a:r>
            <a:r>
              <a:rPr lang="en-US" dirty="0"/>
              <a:t>the available detention alternatives. </a:t>
            </a:r>
            <a:endParaRPr lang="en-US" dirty="0" smtClean="0"/>
          </a:p>
          <a:p>
            <a:r>
              <a:rPr lang="en-US" dirty="0" smtClean="0"/>
              <a:t>Defenders </a:t>
            </a:r>
            <a:r>
              <a:rPr lang="en-US" dirty="0"/>
              <a:t>should compile a list of each community-based </a:t>
            </a:r>
            <a:r>
              <a:rPr lang="en-US" dirty="0" smtClean="0"/>
              <a:t>program</a:t>
            </a:r>
            <a:r>
              <a:rPr lang="en-US" dirty="0"/>
              <a:t>, with contact names and phone numbers, addresses, target populations, and develop a </a:t>
            </a:r>
            <a:r>
              <a:rPr lang="en-US" dirty="0" smtClean="0"/>
              <a:t>plan </a:t>
            </a:r>
            <a:r>
              <a:rPr lang="en-US" dirty="0"/>
              <a:t>to keep the list updated. </a:t>
            </a:r>
          </a:p>
          <a:p>
            <a:r>
              <a:rPr lang="en-US" dirty="0"/>
              <a:t>Defenders should visit community programs and aim to develop relationships with staff </a:t>
            </a:r>
            <a:r>
              <a:rPr lang="en-US" dirty="0" smtClean="0"/>
              <a:t>members.</a:t>
            </a:r>
            <a:endParaRPr lang="en-US" dirty="0"/>
          </a:p>
          <a:p>
            <a:r>
              <a:rPr lang="en-US" dirty="0"/>
              <a:t>Defenders should challenge any decision to detain based on a lack of community resources. The </a:t>
            </a:r>
            <a:r>
              <a:rPr lang="en-US" dirty="0" smtClean="0"/>
              <a:t>failure </a:t>
            </a:r>
            <a:r>
              <a:rPr lang="en-US" dirty="0"/>
              <a:t>of the community to provide suitable, evidence-based programs responsive to the client’s </a:t>
            </a:r>
            <a:r>
              <a:rPr lang="en-US" dirty="0" smtClean="0"/>
              <a:t>needs </a:t>
            </a:r>
            <a:r>
              <a:rPr lang="en-US" dirty="0"/>
              <a:t>does not mean that the client should be </a:t>
            </a:r>
            <a:r>
              <a:rPr lang="en-US" dirty="0" smtClean="0"/>
              <a:t>detained.</a:t>
            </a:r>
            <a:endParaRPr lang="en-US" dirty="0"/>
          </a:p>
          <a:p>
            <a:endParaRPr lang="en-US" dirty="0"/>
          </a:p>
        </p:txBody>
      </p:sp>
    </p:spTree>
    <p:extLst>
      <p:ext uri="{BB962C8B-B14F-4D97-AF65-F5344CB8AC3E}">
        <p14:creationId xmlns:p14="http://schemas.microsoft.com/office/powerpoint/2010/main" val="62030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Incarceration Impact</a:t>
            </a:r>
            <a:endParaRPr lang="en-US" dirty="0"/>
          </a:p>
        </p:txBody>
      </p:sp>
      <p:sp>
        <p:nvSpPr>
          <p:cNvPr id="3" name="Content Placeholder 2"/>
          <p:cNvSpPr>
            <a:spLocks noGrp="1"/>
          </p:cNvSpPr>
          <p:nvPr>
            <p:ph idx="1"/>
          </p:nvPr>
        </p:nvSpPr>
        <p:spPr/>
        <p:txBody>
          <a:bodyPr>
            <a:normAutofit fontScale="92500" lnSpcReduction="10000"/>
          </a:bodyPr>
          <a:lstStyle/>
          <a:p>
            <a:r>
              <a:rPr lang="en-US" dirty="0"/>
              <a:t>Defenders must be familiar with their local detention facilities to be able to argue convincingly </a:t>
            </a:r>
            <a:r>
              <a:rPr lang="en-US" dirty="0" smtClean="0"/>
              <a:t>concerning </a:t>
            </a:r>
            <a:r>
              <a:rPr lang="en-US" dirty="0"/>
              <a:t>the harmful effects of detention. To that end, defenders should arrange tours of their </a:t>
            </a:r>
            <a:r>
              <a:rPr lang="en-US" dirty="0" smtClean="0"/>
              <a:t>local </a:t>
            </a:r>
            <a:r>
              <a:rPr lang="en-US" dirty="0"/>
              <a:t>secure and non-secure detention facilities. They should request copies of each facility’s </a:t>
            </a:r>
            <a:r>
              <a:rPr lang="en-US" dirty="0" smtClean="0"/>
              <a:t>standard </a:t>
            </a:r>
            <a:r>
              <a:rPr lang="en-US" dirty="0"/>
              <a:t>operating procedures, and rules regarding how staff should treat residents. </a:t>
            </a:r>
            <a:endParaRPr lang="en-US" dirty="0" smtClean="0"/>
          </a:p>
          <a:p>
            <a:r>
              <a:rPr lang="en-US" dirty="0"/>
              <a:t>F</a:t>
            </a:r>
            <a:r>
              <a:rPr lang="en-US" dirty="0" smtClean="0"/>
              <a:t>ile </a:t>
            </a:r>
            <a:r>
              <a:rPr lang="en-US" dirty="0"/>
              <a:t>Freedom of Information Act requests about criminal allegations, staff training guides, </a:t>
            </a:r>
            <a:r>
              <a:rPr lang="en-US" dirty="0" smtClean="0"/>
              <a:t>discipline </a:t>
            </a:r>
            <a:r>
              <a:rPr lang="en-US" dirty="0"/>
              <a:t>guidelines, and statistics on the use of discipline. </a:t>
            </a:r>
            <a:endParaRPr lang="en-US" dirty="0" smtClean="0"/>
          </a:p>
          <a:p>
            <a:r>
              <a:rPr lang="en-US" dirty="0" smtClean="0"/>
              <a:t>Finally</a:t>
            </a:r>
            <a:r>
              <a:rPr lang="en-US" dirty="0"/>
              <a:t>, juvenile defenders should talk </a:t>
            </a:r>
            <a:r>
              <a:rPr lang="en-US" dirty="0" smtClean="0"/>
              <a:t>with </a:t>
            </a:r>
            <a:r>
              <a:rPr lang="en-US" dirty="0"/>
              <a:t>their clients about their experiences with different staff members at different facilities.</a:t>
            </a:r>
          </a:p>
          <a:p>
            <a:endParaRPr lang="en-US" dirty="0"/>
          </a:p>
        </p:txBody>
      </p:sp>
    </p:spTree>
    <p:extLst>
      <p:ext uri="{BB962C8B-B14F-4D97-AF65-F5344CB8AC3E}">
        <p14:creationId xmlns:p14="http://schemas.microsoft.com/office/powerpoint/2010/main" val="11585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in Detention Facilities</a:t>
            </a:r>
            <a:endParaRPr lang="en-US" dirty="0"/>
          </a:p>
        </p:txBody>
      </p:sp>
      <p:sp>
        <p:nvSpPr>
          <p:cNvPr id="3" name="Content Placeholder 2"/>
          <p:cNvSpPr>
            <a:spLocks noGrp="1"/>
          </p:cNvSpPr>
          <p:nvPr>
            <p:ph idx="1"/>
          </p:nvPr>
        </p:nvSpPr>
        <p:spPr/>
        <p:txBody>
          <a:bodyPr>
            <a:normAutofit lnSpcReduction="10000"/>
          </a:bodyPr>
          <a:lstStyle/>
          <a:p>
            <a:r>
              <a:rPr lang="en-US" dirty="0"/>
              <a:t>Defenders should be aware of and argue the detention facilities’ deficiencies, if they exist, </a:t>
            </a:r>
            <a:r>
              <a:rPr lang="en-US" dirty="0" smtClean="0"/>
              <a:t>including </a:t>
            </a:r>
            <a:r>
              <a:rPr lang="en-US" dirty="0"/>
              <a:t>the limited or nonexistent access to special education, mental health treatment, and </a:t>
            </a:r>
            <a:r>
              <a:rPr lang="en-US" dirty="0" smtClean="0"/>
              <a:t>adequate </a:t>
            </a:r>
            <a:r>
              <a:rPr lang="en-US" dirty="0"/>
              <a:t>medical care, increased chances of recidivism, and consequences of overcrowding and </a:t>
            </a:r>
            <a:r>
              <a:rPr lang="en-US" dirty="0" smtClean="0"/>
              <a:t>harsh treatment</a:t>
            </a:r>
            <a:r>
              <a:rPr lang="en-US" dirty="0"/>
              <a:t>.</a:t>
            </a:r>
          </a:p>
          <a:p>
            <a:r>
              <a:rPr lang="en-US" dirty="0"/>
              <a:t>Defenders should also be aware of and argue the advantages of staying on release, including </a:t>
            </a:r>
            <a:r>
              <a:rPr lang="en-US" dirty="0" smtClean="0"/>
              <a:t>continued </a:t>
            </a:r>
            <a:r>
              <a:rPr lang="en-US" dirty="0"/>
              <a:t>involvement in family, school, and positive peer </a:t>
            </a:r>
            <a:r>
              <a:rPr lang="en-US" dirty="0" smtClean="0"/>
              <a:t>relationships.</a:t>
            </a:r>
          </a:p>
          <a:p>
            <a:r>
              <a:rPr lang="en-US" dirty="0" smtClean="0"/>
              <a:t>Separate from adults</a:t>
            </a:r>
            <a:endParaRPr lang="en-US" dirty="0"/>
          </a:p>
          <a:p>
            <a:endParaRPr lang="en-US" dirty="0"/>
          </a:p>
        </p:txBody>
      </p:sp>
    </p:spTree>
    <p:extLst>
      <p:ext uri="{BB962C8B-B14F-4D97-AF65-F5344CB8AC3E}">
        <p14:creationId xmlns:p14="http://schemas.microsoft.com/office/powerpoint/2010/main" val="400162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Findings of Fact and Court Orders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Counsel should ensure that, in as timely a manner as possible, counsel receives a clear, concise </a:t>
            </a:r>
            <a:r>
              <a:rPr lang="en-US" dirty="0" smtClean="0"/>
              <a:t>written </a:t>
            </a:r>
            <a:r>
              <a:rPr lang="en-US" dirty="0"/>
              <a:t>order documenting the court’s findings with respect to the need for detention of the client. </a:t>
            </a:r>
          </a:p>
          <a:p>
            <a:r>
              <a:rPr lang="en-US" dirty="0"/>
              <a:t>If counsel believes any conditions are excessively punitive or unnecessary, counsel should state </a:t>
            </a:r>
            <a:r>
              <a:rPr lang="en-US" dirty="0" smtClean="0"/>
              <a:t>that </a:t>
            </a:r>
            <a:r>
              <a:rPr lang="en-US" dirty="0"/>
              <a:t>position on the record. If the order is ambiguous, counsel should seek clarification</a:t>
            </a:r>
            <a:r>
              <a:rPr lang="en-US" dirty="0" smtClean="0"/>
              <a:t>.</a:t>
            </a:r>
            <a:endParaRPr lang="en-US" dirty="0"/>
          </a:p>
          <a:p>
            <a:r>
              <a:rPr lang="en-US" dirty="0"/>
              <a:t>Defenders should work to ensure that detention orders specify any special conditions or needs of </a:t>
            </a:r>
            <a:r>
              <a:rPr lang="en-US" dirty="0" smtClean="0"/>
              <a:t>the </a:t>
            </a:r>
            <a:r>
              <a:rPr lang="en-US" dirty="0"/>
              <a:t>client. </a:t>
            </a:r>
          </a:p>
          <a:p>
            <a:r>
              <a:rPr lang="en-US" dirty="0"/>
              <a:t>Both defense counsel and the client should receive copies of the order in a timely manner, and </a:t>
            </a:r>
            <a:r>
              <a:rPr lang="en-US" dirty="0" smtClean="0"/>
              <a:t>counsel </a:t>
            </a:r>
            <a:r>
              <a:rPr lang="en-US" dirty="0"/>
              <a:t>should review the order with the client as soon as is practicable. </a:t>
            </a:r>
          </a:p>
          <a:p>
            <a:r>
              <a:rPr lang="en-US" dirty="0"/>
              <a:t>Defense counsel should advocate for juvenile detention hearings to be recorded and </a:t>
            </a:r>
            <a:r>
              <a:rPr lang="en-US" dirty="0" smtClean="0"/>
              <a:t>transcribed, as needed.</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597782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of Release</a:t>
            </a:r>
            <a:endParaRPr lang="en-US" dirty="0"/>
          </a:p>
        </p:txBody>
      </p:sp>
      <p:sp>
        <p:nvSpPr>
          <p:cNvPr id="3" name="Content Placeholder 2"/>
          <p:cNvSpPr>
            <a:spLocks noGrp="1"/>
          </p:cNvSpPr>
          <p:nvPr>
            <p:ph idx="1"/>
          </p:nvPr>
        </p:nvSpPr>
        <p:spPr/>
        <p:txBody>
          <a:bodyPr>
            <a:normAutofit fontScale="92500"/>
          </a:bodyPr>
          <a:lstStyle/>
          <a:p>
            <a:r>
              <a:rPr lang="en-US" dirty="0"/>
              <a:t>Counsel should adequately explain the conditions of release to the client, and provide the client </a:t>
            </a:r>
            <a:r>
              <a:rPr lang="en-US" dirty="0" smtClean="0"/>
              <a:t>with </a:t>
            </a:r>
            <a:r>
              <a:rPr lang="en-US" dirty="0"/>
              <a:t>the name and telephone number of the court </a:t>
            </a:r>
            <a:r>
              <a:rPr lang="en-US" dirty="0" smtClean="0"/>
              <a:t>counselor or juvenile worker assigned </a:t>
            </a:r>
            <a:r>
              <a:rPr lang="en-US" dirty="0"/>
              <a:t>to monitor the client’s case. </a:t>
            </a:r>
          </a:p>
          <a:p>
            <a:r>
              <a:rPr lang="en-US" dirty="0"/>
              <a:t>Counsel should also contact the worker, provide counsel’s name, address, and phone number, and </a:t>
            </a:r>
            <a:r>
              <a:rPr lang="en-US" dirty="0" smtClean="0"/>
              <a:t>let </a:t>
            </a:r>
            <a:r>
              <a:rPr lang="en-US" dirty="0"/>
              <a:t>the worker know that the worker should consider counsel another resource as the client’s case </a:t>
            </a:r>
            <a:r>
              <a:rPr lang="en-US" dirty="0" smtClean="0"/>
              <a:t>progresses.</a:t>
            </a:r>
            <a:endParaRPr lang="en-US" dirty="0"/>
          </a:p>
          <a:p>
            <a:r>
              <a:rPr lang="en-US" dirty="0"/>
              <a:t>If a client is released, counsel should ensure that the client’s need for safety is met and that agencies </a:t>
            </a:r>
            <a:r>
              <a:rPr lang="en-US" dirty="0" smtClean="0"/>
              <a:t>are </a:t>
            </a:r>
            <a:r>
              <a:rPr lang="en-US" dirty="0"/>
              <a:t>held responsible for the provision of any needed </a:t>
            </a:r>
            <a:r>
              <a:rPr lang="en-US" dirty="0" smtClean="0"/>
              <a:t>services.</a:t>
            </a:r>
            <a:endParaRPr lang="en-US" dirty="0"/>
          </a:p>
          <a:p>
            <a:endParaRPr lang="en-US" dirty="0"/>
          </a:p>
        </p:txBody>
      </p:sp>
    </p:spTree>
    <p:extLst>
      <p:ext uri="{BB962C8B-B14F-4D97-AF65-F5344CB8AC3E}">
        <p14:creationId xmlns:p14="http://schemas.microsoft.com/office/powerpoint/2010/main" val="3288512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Waiving Rights and Additional Hearings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a:t>If the client is detained, defense counsel should create and seek out opportunities to win </a:t>
            </a:r>
            <a:r>
              <a:rPr lang="en-US" dirty="0" smtClean="0"/>
              <a:t>release</a:t>
            </a:r>
            <a:r>
              <a:rPr lang="en-US" dirty="0"/>
              <a:t>. In particular, defense counsel should file motions to reconsider, review or modify the </a:t>
            </a:r>
            <a:r>
              <a:rPr lang="en-US" dirty="0" smtClean="0"/>
              <a:t>detention </a:t>
            </a:r>
            <a:r>
              <a:rPr lang="en-US" dirty="0"/>
              <a:t>decision based on evidence showing, inter alia: that time in detention has changed the </a:t>
            </a:r>
            <a:r>
              <a:rPr lang="en-US" dirty="0" smtClean="0"/>
              <a:t>circumstances </a:t>
            </a:r>
            <a:r>
              <a:rPr lang="en-US" dirty="0"/>
              <a:t>of the case such that the child can be released into the community; that new evidence </a:t>
            </a:r>
            <a:r>
              <a:rPr lang="en-US" dirty="0" smtClean="0"/>
              <a:t>discovered </a:t>
            </a:r>
            <a:r>
              <a:rPr lang="en-US" dirty="0"/>
              <a:t>after the probable cause hearing casts doubt on the correctness of the probable cause </a:t>
            </a:r>
            <a:r>
              <a:rPr lang="en-US" dirty="0" smtClean="0"/>
              <a:t>determination</a:t>
            </a:r>
            <a:r>
              <a:rPr lang="en-US" dirty="0"/>
              <a:t>; or that defense counsel has, since the detention decision, been able to create a </a:t>
            </a:r>
            <a:r>
              <a:rPr lang="en-US" dirty="0" smtClean="0"/>
              <a:t>release </a:t>
            </a:r>
            <a:r>
              <a:rPr lang="en-US" dirty="0"/>
              <a:t>plan that addresses the specific reasons the court cited in support of detention</a:t>
            </a:r>
            <a:r>
              <a:rPr lang="en-US" dirty="0" smtClean="0"/>
              <a:t>.</a:t>
            </a:r>
            <a:r>
              <a:rPr lang="en-US" dirty="0"/>
              <a:t> After the initial secure custody review hearing, further hearings may be waived by the </a:t>
            </a:r>
            <a:r>
              <a:rPr lang="en-US" dirty="0" smtClean="0"/>
              <a:t>juvenile </a:t>
            </a:r>
            <a:r>
              <a:rPr lang="en-US" dirty="0"/>
              <a:t>through counsel. </a:t>
            </a:r>
          </a:p>
          <a:p>
            <a:r>
              <a:rPr lang="en-US" dirty="0" smtClean="0"/>
              <a:t>Waiver of 10 day reviews </a:t>
            </a:r>
            <a:r>
              <a:rPr lang="en-US" dirty="0"/>
              <a:t>should occur only with the </a:t>
            </a:r>
            <a:r>
              <a:rPr lang="en-US" dirty="0" smtClean="0"/>
              <a:t>consent </a:t>
            </a:r>
            <a:r>
              <a:rPr lang="en-US" dirty="0"/>
              <a:t>of the juvenile </a:t>
            </a:r>
            <a:r>
              <a:rPr lang="en-US" dirty="0" smtClean="0"/>
              <a:t>and </a:t>
            </a:r>
            <a:r>
              <a:rPr lang="en-US" dirty="0"/>
              <a:t>may provide a </a:t>
            </a:r>
            <a:r>
              <a:rPr lang="en-US" dirty="0" smtClean="0"/>
              <a:t>basis for </a:t>
            </a:r>
            <a:r>
              <a:rPr lang="en-US" dirty="0"/>
              <a:t>a concession by </a:t>
            </a:r>
            <a:r>
              <a:rPr lang="en-US" dirty="0" smtClean="0"/>
              <a:t>the State</a:t>
            </a:r>
            <a:r>
              <a:rPr lang="en-US" dirty="0"/>
              <a:t>, such as an earlier date for </a:t>
            </a:r>
            <a:r>
              <a:rPr lang="en-US" dirty="0" smtClean="0"/>
              <a:t>adjudication </a:t>
            </a:r>
            <a:r>
              <a:rPr lang="en-US" dirty="0"/>
              <a:t>or a plea agreement</a:t>
            </a:r>
            <a:r>
              <a:rPr lang="en-US" dirty="0" smtClean="0"/>
              <a:t>.</a:t>
            </a:r>
            <a:endParaRPr lang="en-US" dirty="0"/>
          </a:p>
          <a:p>
            <a:r>
              <a:rPr lang="en-US" dirty="0"/>
              <a:t>If the client is detained, and counsel has exhausted the standard procedures available to obtain </a:t>
            </a:r>
            <a:r>
              <a:rPr lang="en-US" dirty="0" smtClean="0"/>
              <a:t>the </a:t>
            </a:r>
            <a:r>
              <a:rPr lang="en-US" dirty="0"/>
              <a:t>client’s release, defense counsel </a:t>
            </a:r>
            <a:r>
              <a:rPr lang="en-US" dirty="0" smtClean="0"/>
              <a:t>consider </a:t>
            </a:r>
            <a:r>
              <a:rPr lang="en-US" dirty="0"/>
              <a:t>filing a writ of habeas </a:t>
            </a:r>
            <a:r>
              <a:rPr lang="en-US" dirty="0" smtClean="0"/>
              <a:t>corpus or mandamus or motions for review.</a:t>
            </a:r>
            <a:endParaRPr lang="en-US" dirty="0"/>
          </a:p>
          <a:p>
            <a:endParaRPr lang="en-US" dirty="0"/>
          </a:p>
        </p:txBody>
      </p:sp>
    </p:spTree>
    <p:extLst>
      <p:ext uri="{BB962C8B-B14F-4D97-AF65-F5344CB8AC3E}">
        <p14:creationId xmlns:p14="http://schemas.microsoft.com/office/powerpoint/2010/main" val="2748698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Initial Secure Custody Hearing/First Appearances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7B-1906: No </a:t>
            </a:r>
            <a:r>
              <a:rPr lang="en-US" dirty="0"/>
              <a:t>juvenile shall be held under a secure custody order for more than </a:t>
            </a:r>
            <a:r>
              <a:rPr lang="en-US" b="1" dirty="0"/>
              <a:t>five</a:t>
            </a:r>
            <a:r>
              <a:rPr lang="en-US" dirty="0"/>
              <a:t> calendar </a:t>
            </a:r>
            <a:r>
              <a:rPr lang="en-US" dirty="0" smtClean="0"/>
              <a:t>days </a:t>
            </a:r>
            <a:r>
              <a:rPr lang="en-US" dirty="0"/>
              <a:t>or under a </a:t>
            </a:r>
            <a:r>
              <a:rPr lang="en-US" dirty="0" err="1"/>
              <a:t>nonsecure</a:t>
            </a:r>
            <a:r>
              <a:rPr lang="en-US" dirty="0"/>
              <a:t> custody order for more than seven calendar days without a hearing on </a:t>
            </a:r>
            <a:r>
              <a:rPr lang="en-US" dirty="0" smtClean="0"/>
              <a:t>the </a:t>
            </a:r>
            <a:r>
              <a:rPr lang="en-US" dirty="0"/>
              <a:t>merits or an initial hearing to determine the need for continued </a:t>
            </a:r>
            <a:r>
              <a:rPr lang="en-US" dirty="0" smtClean="0"/>
              <a:t>custody</a:t>
            </a:r>
            <a:r>
              <a:rPr lang="en-US" dirty="0"/>
              <a:t>. A hearing conducted </a:t>
            </a:r>
            <a:r>
              <a:rPr lang="en-US" dirty="0" smtClean="0"/>
              <a:t>under </a:t>
            </a:r>
            <a:r>
              <a:rPr lang="en-US" dirty="0"/>
              <a:t>this subsection may not be continued or waived.</a:t>
            </a:r>
          </a:p>
          <a:p>
            <a:r>
              <a:rPr lang="en-US" dirty="0"/>
              <a:t>The State shall bear the burden at every stage of the proceedings to provide clear and </a:t>
            </a:r>
            <a:r>
              <a:rPr lang="en-US" dirty="0" smtClean="0"/>
              <a:t>convincing evidence </a:t>
            </a:r>
            <a:r>
              <a:rPr lang="en-US" dirty="0"/>
              <a:t>that restraints on the juvenile's liberty are necessary and that no less intrusive </a:t>
            </a:r>
            <a:r>
              <a:rPr lang="en-US" dirty="0" smtClean="0"/>
              <a:t>alternative </a:t>
            </a:r>
            <a:r>
              <a:rPr lang="en-US" dirty="0"/>
              <a:t>will suffice. </a:t>
            </a:r>
            <a:endParaRPr lang="en-US" dirty="0" smtClean="0"/>
          </a:p>
          <a:p>
            <a:r>
              <a:rPr lang="en-US" dirty="0" smtClean="0"/>
              <a:t>The </a:t>
            </a:r>
            <a:r>
              <a:rPr lang="en-US" dirty="0"/>
              <a:t>court shall not be bound by the usual rules of evidence at the </a:t>
            </a:r>
            <a:r>
              <a:rPr lang="en-US" dirty="0" smtClean="0"/>
              <a:t>hearings</a:t>
            </a:r>
            <a:r>
              <a:rPr lang="en-US" dirty="0"/>
              <a:t>.</a:t>
            </a:r>
          </a:p>
          <a:p>
            <a:endParaRPr lang="en-US" dirty="0"/>
          </a:p>
        </p:txBody>
      </p:sp>
    </p:spTree>
    <p:extLst>
      <p:ext uri="{BB962C8B-B14F-4D97-AF65-F5344CB8AC3E}">
        <p14:creationId xmlns:p14="http://schemas.microsoft.com/office/powerpoint/2010/main" val="3949370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Predisposition Detention</a:t>
            </a:r>
            <a:endParaRPr lang="en-US" dirty="0"/>
          </a:p>
        </p:txBody>
      </p:sp>
      <p:sp>
        <p:nvSpPr>
          <p:cNvPr id="3" name="Content Placeholder 2"/>
          <p:cNvSpPr>
            <a:spLocks noGrp="1"/>
          </p:cNvSpPr>
          <p:nvPr>
            <p:ph idx="1"/>
          </p:nvPr>
        </p:nvSpPr>
        <p:spPr/>
        <p:txBody>
          <a:bodyPr/>
          <a:lstStyle/>
          <a:p>
            <a:r>
              <a:rPr lang="en-US" dirty="0" smtClean="0"/>
              <a:t>7B-2506</a:t>
            </a:r>
          </a:p>
          <a:p>
            <a:r>
              <a:rPr lang="en-US" dirty="0" smtClean="0"/>
              <a:t>Hearings every 10 days</a:t>
            </a:r>
          </a:p>
          <a:p>
            <a:r>
              <a:rPr lang="en-US" dirty="0" smtClean="0"/>
              <a:t>Cannot waive more than 30 days and ONLY with consent of juvenile</a:t>
            </a:r>
          </a:p>
          <a:p>
            <a:r>
              <a:rPr lang="en-US" dirty="0" smtClean="0"/>
              <a:t>Violation of probation, but only if damage to property or injury to persons alleged.</a:t>
            </a:r>
          </a:p>
          <a:p>
            <a:endParaRPr lang="en-US" dirty="0"/>
          </a:p>
        </p:txBody>
      </p:sp>
    </p:spTree>
    <p:extLst>
      <p:ext uri="{BB962C8B-B14F-4D97-AF65-F5344CB8AC3E}">
        <p14:creationId xmlns:p14="http://schemas.microsoft.com/office/powerpoint/2010/main" val="1889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Post-Release Violation Detention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court may not hold a juvenile under </a:t>
            </a:r>
            <a:r>
              <a:rPr lang="en-US" dirty="0" smtClean="0"/>
              <a:t>N.C.G.S</a:t>
            </a:r>
            <a:r>
              <a:rPr lang="en-US" dirty="0"/>
              <a:t>. </a:t>
            </a:r>
            <a:r>
              <a:rPr lang="en-US" dirty="0" smtClean="0"/>
              <a:t>7B-1903(b</a:t>
            </a:r>
            <a:r>
              <a:rPr lang="en-US" dirty="0"/>
              <a:t>) (4) (cause to believe that the juvenile will not appear in court) </a:t>
            </a:r>
            <a:r>
              <a:rPr lang="en-US" dirty="0" smtClean="0"/>
              <a:t>because </a:t>
            </a:r>
            <a:r>
              <a:rPr lang="en-US" dirty="0"/>
              <a:t>it </a:t>
            </a:r>
            <a:r>
              <a:rPr lang="en-US" dirty="0" smtClean="0"/>
              <a:t>only </a:t>
            </a:r>
            <a:r>
              <a:rPr lang="en-US" dirty="0"/>
              <a:t>applies to juveniles who have a delinquency charge pending against them, not to juveniles </a:t>
            </a:r>
            <a:r>
              <a:rPr lang="en-US" dirty="0" smtClean="0"/>
              <a:t>who </a:t>
            </a:r>
            <a:r>
              <a:rPr lang="en-US" dirty="0"/>
              <a:t>have already been </a:t>
            </a:r>
            <a:r>
              <a:rPr lang="en-US" dirty="0" err="1" smtClean="0"/>
              <a:t>adjudicated.For</a:t>
            </a:r>
            <a:r>
              <a:rPr lang="en-US" dirty="0" smtClean="0"/>
              <a:t> </a:t>
            </a:r>
            <a:r>
              <a:rPr lang="en-US" dirty="0"/>
              <a:t>several years, there was some </a:t>
            </a:r>
            <a:r>
              <a:rPr lang="en-US" dirty="0" smtClean="0"/>
              <a:t>confusion </a:t>
            </a:r>
            <a:r>
              <a:rPr lang="en-US" dirty="0"/>
              <a:t>about whether judges should hold review </a:t>
            </a:r>
            <a:r>
              <a:rPr lang="en-US" dirty="0" smtClean="0"/>
              <a:t>hearings </a:t>
            </a:r>
            <a:r>
              <a:rPr lang="en-US" dirty="0"/>
              <a:t>after the juvenile was </a:t>
            </a:r>
            <a:r>
              <a:rPr lang="en-US" dirty="0" smtClean="0"/>
              <a:t>adjudicated </a:t>
            </a:r>
            <a:r>
              <a:rPr lang="en-US" dirty="0"/>
              <a:t>delinquent. Although G.S. </a:t>
            </a:r>
            <a:r>
              <a:rPr lang="en-US" dirty="0" smtClean="0"/>
              <a:t>7B-1906(b</a:t>
            </a:r>
            <a:r>
              <a:rPr lang="en-US" dirty="0"/>
              <a:t>) stated that review hearings were </a:t>
            </a:r>
            <a:r>
              <a:rPr lang="en-US" dirty="0" smtClean="0"/>
              <a:t>required as </a:t>
            </a:r>
            <a:r>
              <a:rPr lang="en-US" dirty="0"/>
              <a:t>long as the juvenile remains in secure or </a:t>
            </a:r>
            <a:r>
              <a:rPr lang="en-US" dirty="0" err="1"/>
              <a:t>nonsecure</a:t>
            </a:r>
            <a:r>
              <a:rPr lang="en-US" dirty="0"/>
              <a:t> </a:t>
            </a:r>
            <a:r>
              <a:rPr lang="en-US" dirty="0" smtClean="0"/>
              <a:t>custody. </a:t>
            </a:r>
            <a:r>
              <a:rPr lang="en-US" dirty="0"/>
              <a:t>S</a:t>
            </a:r>
            <a:r>
              <a:rPr lang="en-US" dirty="0" smtClean="0"/>
              <a:t>ome </a:t>
            </a:r>
            <a:r>
              <a:rPr lang="en-US" dirty="0"/>
              <a:t>judges </a:t>
            </a:r>
            <a:r>
              <a:rPr lang="en-US" dirty="0" smtClean="0"/>
              <a:t>declined </a:t>
            </a:r>
            <a:r>
              <a:rPr lang="en-US" dirty="0"/>
              <a:t>to hold review hearings. In 2009, the </a:t>
            </a:r>
            <a:r>
              <a:rPr lang="en-US" dirty="0" smtClean="0"/>
              <a:t>court </a:t>
            </a:r>
            <a:r>
              <a:rPr lang="en-US" dirty="0"/>
              <a:t>of </a:t>
            </a:r>
            <a:r>
              <a:rPr lang="en-US" dirty="0" smtClean="0"/>
              <a:t>appeals </a:t>
            </a:r>
            <a:r>
              <a:rPr lang="en-US" dirty="0"/>
              <a:t>held that juveniles are </a:t>
            </a:r>
            <a:r>
              <a:rPr lang="en-US" dirty="0" smtClean="0"/>
              <a:t>entitled </a:t>
            </a:r>
            <a:r>
              <a:rPr lang="en-US" dirty="0"/>
              <a:t>to review hearings after adjudication. </a:t>
            </a:r>
            <a:r>
              <a:rPr lang="en-US" dirty="0" smtClean="0"/>
              <a:t>In </a:t>
            </a:r>
            <a:r>
              <a:rPr lang="en-US" dirty="0"/>
              <a:t>re D.L.H</a:t>
            </a:r>
            <a:r>
              <a:rPr lang="en-US" dirty="0" smtClean="0"/>
              <a:t>., </a:t>
            </a:r>
            <a:r>
              <a:rPr lang="en-US" dirty="0"/>
              <a:t>198 N.C. App. 286, 294 </a:t>
            </a:r>
            <a:r>
              <a:rPr lang="en-US" dirty="0" smtClean="0"/>
              <a:t>(</a:t>
            </a:r>
            <a:r>
              <a:rPr lang="en-US" dirty="0"/>
              <a:t>2009), </a:t>
            </a:r>
            <a:r>
              <a:rPr lang="en-US" dirty="0" smtClean="0"/>
              <a:t>overruled </a:t>
            </a:r>
            <a:r>
              <a:rPr lang="en-US" dirty="0"/>
              <a:t>on other </a:t>
            </a:r>
            <a:r>
              <a:rPr lang="en-US" dirty="0" smtClean="0"/>
              <a:t>grounds, 364 </a:t>
            </a:r>
            <a:r>
              <a:rPr lang="en-US" dirty="0"/>
              <a:t>N.C. 214 </a:t>
            </a:r>
            <a:r>
              <a:rPr lang="en-US" dirty="0" smtClean="0"/>
              <a:t>(20). </a:t>
            </a:r>
            <a:r>
              <a:rPr lang="en-US" dirty="0"/>
              <a:t>The General Assembly </a:t>
            </a:r>
            <a:r>
              <a:rPr lang="en-US" dirty="0" smtClean="0"/>
              <a:t>amended </a:t>
            </a:r>
            <a:r>
              <a:rPr lang="en-US" dirty="0"/>
              <a:t>G.S. </a:t>
            </a:r>
            <a:r>
              <a:rPr lang="en-US" dirty="0" smtClean="0"/>
              <a:t>7B-1903 </a:t>
            </a:r>
            <a:r>
              <a:rPr lang="en-US" dirty="0"/>
              <a:t>in 2015 to codify the holding in </a:t>
            </a:r>
            <a:r>
              <a:rPr lang="en-US" dirty="0" err="1" smtClean="0"/>
              <a:t>D.L.H.See</a:t>
            </a:r>
            <a:r>
              <a:rPr lang="en-US" dirty="0" smtClean="0"/>
              <a:t> 2015 </a:t>
            </a:r>
            <a:r>
              <a:rPr lang="en-US" dirty="0"/>
              <a:t>N.C. Sess. </a:t>
            </a:r>
            <a:r>
              <a:rPr lang="en-US" dirty="0" smtClean="0"/>
              <a:t>Laws </a:t>
            </a:r>
            <a:r>
              <a:rPr lang="en-US" dirty="0"/>
              <a:t>Ch. 58 (H </a:t>
            </a:r>
            <a:r>
              <a:rPr lang="en-US" dirty="0" smtClean="0"/>
              <a:t>879)Under </a:t>
            </a:r>
            <a:r>
              <a:rPr lang="en-US" dirty="0"/>
              <a:t>current G.S. </a:t>
            </a:r>
            <a:r>
              <a:rPr lang="en-US" dirty="0" smtClean="0"/>
              <a:t>7B-1903(c</a:t>
            </a:r>
            <a:r>
              <a:rPr lang="en-US" dirty="0"/>
              <a:t>), the court must hold review </a:t>
            </a:r>
            <a:r>
              <a:rPr lang="en-US" dirty="0" smtClean="0"/>
              <a:t>hearings </a:t>
            </a:r>
            <a:r>
              <a:rPr lang="en-US" dirty="0"/>
              <a:t>every 10 calendar days for juveniles in secure custody after adjudication. </a:t>
            </a:r>
            <a:r>
              <a:rPr lang="en-US" dirty="0" smtClean="0"/>
              <a:t>The juvenile </a:t>
            </a:r>
            <a:r>
              <a:rPr lang="en-US" dirty="0"/>
              <a:t>may waive further hearings for no more than 30 calendar days</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3570391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Detention for Placement?</a:t>
            </a:r>
            <a:endParaRPr lang="en-US" dirty="0"/>
          </a:p>
        </p:txBody>
      </p:sp>
      <p:sp>
        <p:nvSpPr>
          <p:cNvPr id="3" name="Content Placeholder 2"/>
          <p:cNvSpPr>
            <a:spLocks noGrp="1"/>
          </p:cNvSpPr>
          <p:nvPr>
            <p:ph idx="1"/>
          </p:nvPr>
        </p:nvSpPr>
        <p:spPr/>
        <p:txBody>
          <a:bodyPr>
            <a:normAutofit lnSpcReduction="10000"/>
          </a:bodyPr>
          <a:lstStyle/>
          <a:p>
            <a:r>
              <a:rPr lang="en-US" dirty="0"/>
              <a:t>Unfortunately, some placements can take a long time, even months, to materialize, while the juvenile </a:t>
            </a:r>
            <a:r>
              <a:rPr lang="en-US" dirty="0" smtClean="0"/>
              <a:t>remains </a:t>
            </a:r>
            <a:r>
              <a:rPr lang="en-US" dirty="0"/>
              <a:t>in detention with no services or treatment. Juvenile defense counsel should always consider </a:t>
            </a:r>
            <a:r>
              <a:rPr lang="en-US" dirty="0" smtClean="0"/>
              <a:t>arguing </a:t>
            </a:r>
            <a:r>
              <a:rPr lang="en-US" dirty="0"/>
              <a:t>that a juvenile pending placement is also entitled to </a:t>
            </a:r>
            <a:r>
              <a:rPr lang="en-US" dirty="0" smtClean="0"/>
              <a:t>10-day review </a:t>
            </a:r>
            <a:r>
              <a:rPr lang="en-US" dirty="0"/>
              <a:t>hearings. </a:t>
            </a:r>
            <a:endParaRPr lang="en-US" dirty="0" smtClean="0"/>
          </a:p>
          <a:p>
            <a:r>
              <a:rPr lang="en-US" dirty="0" smtClean="0"/>
              <a:t>Demand to see placement and treatment paperwork and rejection letters, as well as review of any evaluations.</a:t>
            </a:r>
          </a:p>
          <a:p>
            <a:r>
              <a:rPr lang="en-US" dirty="0" smtClean="0"/>
              <a:t>Issue subpoenas and hold providers and MCO accountable to meet needs of client.</a:t>
            </a:r>
            <a:endParaRPr lang="en-US" dirty="0"/>
          </a:p>
          <a:p>
            <a:endParaRPr lang="en-US" dirty="0"/>
          </a:p>
        </p:txBody>
      </p:sp>
    </p:spTree>
    <p:extLst>
      <p:ext uri="{BB962C8B-B14F-4D97-AF65-F5344CB8AC3E}">
        <p14:creationId xmlns:p14="http://schemas.microsoft.com/office/powerpoint/2010/main" val="2517412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ETHICAL PRINCIPLES: EXPRESSED INTERESTS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a:t>
            </a:r>
            <a:r>
              <a:rPr lang="en-US" dirty="0" smtClean="0"/>
              <a:t>JA/ABA </a:t>
            </a:r>
            <a:r>
              <a:rPr lang="en-US" dirty="0"/>
              <a:t>Juvenile Justice </a:t>
            </a:r>
            <a:r>
              <a:rPr lang="en-US" dirty="0" smtClean="0"/>
              <a:t>Standards and RPC are </a:t>
            </a:r>
            <a:r>
              <a:rPr lang="en-US" dirty="0"/>
              <a:t>clear that defenders have an ethical obligation to </a:t>
            </a:r>
            <a:r>
              <a:rPr lang="en-US" dirty="0" smtClean="0"/>
              <a:t>zealously </a:t>
            </a:r>
            <a:r>
              <a:rPr lang="en-US" dirty="0"/>
              <a:t>advocate for the expressed interests of each juvenile client, even when the client’s </a:t>
            </a:r>
            <a:r>
              <a:rPr lang="en-US" dirty="0" smtClean="0"/>
              <a:t>expressed </a:t>
            </a:r>
            <a:r>
              <a:rPr lang="en-US" dirty="0"/>
              <a:t>legitimate interest conflicts with the defender’s sound legal advice or with the </a:t>
            </a:r>
            <a:r>
              <a:rPr lang="en-US" dirty="0" smtClean="0"/>
              <a:t>defender’s </a:t>
            </a:r>
            <a:r>
              <a:rPr lang="en-US" dirty="0"/>
              <a:t>own personal judgment about what might be in the client’s best interests</a:t>
            </a:r>
            <a:r>
              <a:rPr lang="en-US" dirty="0" smtClean="0"/>
              <a:t>.</a:t>
            </a:r>
          </a:p>
          <a:p>
            <a:endParaRPr lang="en-US" dirty="0"/>
          </a:p>
          <a:p>
            <a:r>
              <a:rPr lang="en-US" dirty="0" smtClean="0"/>
              <a:t>These standards </a:t>
            </a:r>
            <a:r>
              <a:rPr lang="en-US" dirty="0"/>
              <a:t>apply regardless of the client’s age, education level, and perceived or measured </a:t>
            </a:r>
            <a:r>
              <a:rPr lang="en-US" dirty="0" smtClean="0"/>
              <a:t>intelligence </a:t>
            </a:r>
            <a:r>
              <a:rPr lang="en-US" dirty="0"/>
              <a:t>level, so long as the client is “capable of considered judgment on his or her own </a:t>
            </a:r>
            <a:r>
              <a:rPr lang="en-US" dirty="0" smtClean="0"/>
              <a:t>behalf</a:t>
            </a:r>
            <a:r>
              <a:rPr lang="en-US" dirty="0"/>
              <a:t>.”</a:t>
            </a:r>
          </a:p>
          <a:p>
            <a:pPr marL="0" indent="0">
              <a:buNone/>
            </a:pPr>
            <a:endParaRPr lang="en-US" dirty="0"/>
          </a:p>
          <a:p>
            <a:r>
              <a:rPr lang="en-US" dirty="0"/>
              <a:t>In every case where there is conflict between a juvenile client accused of an offense and his </a:t>
            </a:r>
            <a:r>
              <a:rPr lang="en-US" dirty="0" smtClean="0"/>
              <a:t>or her </a:t>
            </a:r>
            <a:r>
              <a:rPr lang="en-US" dirty="0"/>
              <a:t>parents, and, in particular, in cases where there is a possible conflict of interest between the </a:t>
            </a:r>
            <a:r>
              <a:rPr lang="en-US" dirty="0" smtClean="0"/>
              <a:t>client </a:t>
            </a:r>
            <a:r>
              <a:rPr lang="en-US" dirty="0"/>
              <a:t>and his or her parents, as in cases in which either the parent or one of the client’s siblings is </a:t>
            </a:r>
            <a:r>
              <a:rPr lang="en-US" dirty="0" smtClean="0"/>
              <a:t>a </a:t>
            </a:r>
            <a:r>
              <a:rPr lang="en-US" dirty="0"/>
              <a:t>complainant, counsel should inform all parties involved that counsel represents the expressed </a:t>
            </a:r>
            <a:r>
              <a:rPr lang="en-US" dirty="0" smtClean="0"/>
              <a:t>legitimate </a:t>
            </a:r>
            <a:r>
              <a:rPr lang="en-US" dirty="0"/>
              <a:t>interests of the </a:t>
            </a:r>
            <a:r>
              <a:rPr lang="en-US" dirty="0" smtClean="0"/>
              <a:t>client.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582433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Intermittent Confinement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D</a:t>
            </a:r>
            <a:r>
              <a:rPr lang="en-US" dirty="0" smtClean="0"/>
              <a:t>ispositional alternatives </a:t>
            </a:r>
            <a:r>
              <a:rPr lang="en-US" dirty="0"/>
              <a:t>provided under N.C.G.S. </a:t>
            </a:r>
            <a:r>
              <a:rPr lang="en-US" dirty="0" smtClean="0"/>
              <a:t>-2506 (12) and (20) amended in 2015 revision of juvenile code,</a:t>
            </a:r>
          </a:p>
          <a:p>
            <a:r>
              <a:rPr lang="en-US" dirty="0" smtClean="0"/>
              <a:t>In </a:t>
            </a:r>
            <a:r>
              <a:rPr lang="en-US" dirty="0"/>
              <a:t>the Matter of Jessica </a:t>
            </a:r>
            <a:r>
              <a:rPr lang="en-US" dirty="0" err="1"/>
              <a:t>Renea</a:t>
            </a:r>
            <a:r>
              <a:rPr lang="en-US" dirty="0"/>
              <a:t> </a:t>
            </a:r>
            <a:r>
              <a:rPr lang="en-US" dirty="0" err="1" smtClean="0"/>
              <a:t>Hartsock</a:t>
            </a:r>
            <a:r>
              <a:rPr lang="en-US" dirty="0" smtClean="0"/>
              <a:t>, </a:t>
            </a:r>
            <a:r>
              <a:rPr lang="en-US" dirty="0"/>
              <a:t>158 N.C. App. 287, 580 S.E.2d 395 (2003). Counsel should be aware that in some </a:t>
            </a:r>
            <a:r>
              <a:rPr lang="en-US" dirty="0" smtClean="0"/>
              <a:t>jurisdictions</a:t>
            </a:r>
            <a:r>
              <a:rPr lang="en-US" dirty="0"/>
              <a:t>, the court will order that the juvenile be placed in detention “at the discretion of the </a:t>
            </a:r>
            <a:r>
              <a:rPr lang="en-US" dirty="0" smtClean="0"/>
              <a:t>court counselor</a:t>
            </a:r>
            <a:r>
              <a:rPr lang="en-US" dirty="0"/>
              <a:t>.” </a:t>
            </a:r>
            <a:r>
              <a:rPr lang="en-US" dirty="0" smtClean="0"/>
              <a:t>Under </a:t>
            </a:r>
            <a:r>
              <a:rPr lang="en-US" dirty="0" err="1" smtClean="0"/>
              <a:t>Hartsock</a:t>
            </a:r>
            <a:r>
              <a:rPr lang="en-US" dirty="0" smtClean="0"/>
              <a:t>, </a:t>
            </a:r>
            <a:r>
              <a:rPr lang="en-US" dirty="0"/>
              <a:t>the court may not delegate </a:t>
            </a:r>
            <a:r>
              <a:rPr lang="en-US" dirty="0" smtClean="0"/>
              <a:t>its </a:t>
            </a:r>
            <a:r>
              <a:rPr lang="en-US" dirty="0"/>
              <a:t>authority to impose intermittent confinement. When you are at disposition for a child and the judge indicates she will include stayed intermittent confinement days as part of the order, ask for there to be language that specifies that the days cannot be imposed unless the child is brought back in front of the judge on an MFR. Cite </a:t>
            </a:r>
            <a:r>
              <a:rPr lang="en-US" dirty="0" err="1"/>
              <a:t>Hartsock</a:t>
            </a:r>
            <a:r>
              <a:rPr lang="en-US" dirty="0"/>
              <a:t> when making this request.</a:t>
            </a:r>
          </a:p>
          <a:p>
            <a:endParaRPr lang="en-US" dirty="0"/>
          </a:p>
        </p:txBody>
      </p:sp>
    </p:spTree>
    <p:extLst>
      <p:ext uri="{BB962C8B-B14F-4D97-AF65-F5344CB8AC3E}">
        <p14:creationId xmlns:p14="http://schemas.microsoft.com/office/powerpoint/2010/main" val="118850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for Time Served?</a:t>
            </a:r>
            <a:endParaRPr lang="en-US" dirty="0"/>
          </a:p>
        </p:txBody>
      </p:sp>
      <p:sp>
        <p:nvSpPr>
          <p:cNvPr id="3" name="Content Placeholder 2"/>
          <p:cNvSpPr>
            <a:spLocks noGrp="1"/>
          </p:cNvSpPr>
          <p:nvPr>
            <p:ph idx="1"/>
          </p:nvPr>
        </p:nvSpPr>
        <p:spPr/>
        <p:txBody>
          <a:bodyPr>
            <a:normAutofit fontScale="40000" lnSpcReduction="20000"/>
          </a:bodyPr>
          <a:lstStyle/>
          <a:p>
            <a:pPr lvl="1"/>
            <a:r>
              <a:rPr lang="en-US" sz="3300" dirty="0"/>
              <a:t> </a:t>
            </a:r>
            <a:r>
              <a:rPr lang="en-US" sz="3300" dirty="0" smtClean="0"/>
              <a:t>When </a:t>
            </a:r>
            <a:r>
              <a:rPr lang="en-US" sz="3300" dirty="0"/>
              <a:t>a juvenile is ordered days in detention as part of disposition, </a:t>
            </a:r>
            <a:r>
              <a:rPr lang="en-US" sz="3300" dirty="0" smtClean="0"/>
              <a:t>and </a:t>
            </a:r>
            <a:r>
              <a:rPr lang="en-US" sz="3300" dirty="0"/>
              <a:t>has already spent time in detention </a:t>
            </a:r>
            <a:r>
              <a:rPr lang="en-US" sz="3300" dirty="0" smtClean="0"/>
              <a:t>pre-adjudication </a:t>
            </a:r>
            <a:r>
              <a:rPr lang="en-US" sz="3300" dirty="0"/>
              <a:t>or </a:t>
            </a:r>
            <a:r>
              <a:rPr lang="en-US" sz="3300" dirty="0" smtClean="0"/>
              <a:t>post-disposition.</a:t>
            </a:r>
          </a:p>
          <a:p>
            <a:pPr lvl="1"/>
            <a:r>
              <a:rPr lang="en-US" sz="3300" dirty="0" smtClean="0"/>
              <a:t> When </a:t>
            </a:r>
            <a:r>
              <a:rPr lang="en-US" sz="3300" dirty="0"/>
              <a:t>a juvenile is committed to a youth development center and has spent time in detention prior </a:t>
            </a:r>
            <a:r>
              <a:rPr lang="en-US" sz="3300" dirty="0" smtClean="0"/>
              <a:t>to commitment</a:t>
            </a:r>
            <a:r>
              <a:rPr lang="en-US" sz="3300" dirty="0"/>
              <a:t>. If an attorney requests credit for time served on a commitment, the attorney should </a:t>
            </a:r>
            <a:r>
              <a:rPr lang="en-US" sz="3300" dirty="0" smtClean="0"/>
              <a:t>request </a:t>
            </a:r>
            <a:r>
              <a:rPr lang="en-US" sz="3300" dirty="0"/>
              <a:t>that the judge specify the amount of detention time served in the dispositional order so that </a:t>
            </a:r>
            <a:r>
              <a:rPr lang="en-US" sz="3300" dirty="0" smtClean="0"/>
              <a:t>the administrators </a:t>
            </a:r>
            <a:r>
              <a:rPr lang="en-US" sz="3300" dirty="0"/>
              <a:t>at the youth development center are fully knowledgeable about the juvenile’s prior </a:t>
            </a:r>
            <a:r>
              <a:rPr lang="en-US" sz="3300" dirty="0" smtClean="0"/>
              <a:t>confinement </a:t>
            </a:r>
            <a:r>
              <a:rPr lang="en-US" sz="3300" dirty="0"/>
              <a:t>when determining a date of a release for </a:t>
            </a:r>
            <a:r>
              <a:rPr lang="en-US" sz="3300" dirty="0" smtClean="0"/>
              <a:t>the </a:t>
            </a:r>
            <a:r>
              <a:rPr lang="en-US" sz="3300" dirty="0"/>
              <a:t>juvenile. </a:t>
            </a:r>
            <a:endParaRPr lang="en-US" sz="3300" dirty="0" smtClean="0"/>
          </a:p>
          <a:p>
            <a:pPr lvl="1"/>
            <a:r>
              <a:rPr lang="en-US" sz="3300" dirty="0"/>
              <a:t>W</a:t>
            </a:r>
            <a:r>
              <a:rPr lang="en-US" sz="3300" dirty="0" smtClean="0"/>
              <a:t>hen </a:t>
            </a:r>
            <a:r>
              <a:rPr lang="en-US" sz="3300" dirty="0"/>
              <a:t>a juvenile is transferred to superior court. If </a:t>
            </a:r>
            <a:r>
              <a:rPr lang="en-US" sz="3300" dirty="0" smtClean="0"/>
              <a:t>requested</a:t>
            </a:r>
            <a:r>
              <a:rPr lang="en-US" sz="3300" dirty="0"/>
              <a:t>, superior court judges typically grant the time spent in detention towards an active </a:t>
            </a:r>
            <a:r>
              <a:rPr lang="en-US" sz="3300" dirty="0" smtClean="0"/>
              <a:t>sentenced in the </a:t>
            </a:r>
            <a:r>
              <a:rPr lang="en-US" sz="3300" dirty="0"/>
              <a:t>Department of Corrections. </a:t>
            </a:r>
          </a:p>
          <a:p>
            <a:r>
              <a:rPr lang="en-US" sz="3300" dirty="0" smtClean="0"/>
              <a:t>In </a:t>
            </a:r>
            <a:r>
              <a:rPr lang="en-US" sz="3300" dirty="0"/>
              <a:t>2010, the Supreme Court of North Carolina held </a:t>
            </a:r>
            <a:r>
              <a:rPr lang="en-US" sz="3300" dirty="0" smtClean="0"/>
              <a:t>that </a:t>
            </a:r>
            <a:r>
              <a:rPr lang="en-US" sz="3300" dirty="0"/>
              <a:t>juveniles </a:t>
            </a:r>
            <a:r>
              <a:rPr lang="en-US" sz="3300" dirty="0" smtClean="0"/>
              <a:t>are </a:t>
            </a:r>
            <a:r>
              <a:rPr lang="en-US" sz="3300" dirty="0"/>
              <a:t>not entitled to credit for time served in secure custody. </a:t>
            </a:r>
            <a:r>
              <a:rPr lang="en-US" sz="3300" dirty="0" smtClean="0"/>
              <a:t>In </a:t>
            </a:r>
            <a:r>
              <a:rPr lang="en-US" sz="3300" dirty="0"/>
              <a:t>re D.L.H</a:t>
            </a:r>
            <a:r>
              <a:rPr lang="en-US" sz="3300" dirty="0" smtClean="0"/>
              <a:t>., </a:t>
            </a:r>
            <a:r>
              <a:rPr lang="en-US" sz="3300" dirty="0"/>
              <a:t>364 N.C. 214, </a:t>
            </a:r>
            <a:r>
              <a:rPr lang="en-US" sz="3300" dirty="0" smtClean="0"/>
              <a:t>216 </a:t>
            </a:r>
            <a:r>
              <a:rPr lang="en-US" sz="3300" dirty="0"/>
              <a:t>(2010). The decision overruled older decisions issued by </a:t>
            </a:r>
            <a:r>
              <a:rPr lang="en-US" sz="3300" dirty="0" smtClean="0"/>
              <a:t>the court </a:t>
            </a:r>
            <a:r>
              <a:rPr lang="en-US" sz="3300" dirty="0"/>
              <a:t>of </a:t>
            </a:r>
            <a:r>
              <a:rPr lang="en-US" sz="3300" dirty="0" smtClean="0"/>
              <a:t>appeals</a:t>
            </a:r>
            <a:r>
              <a:rPr lang="en-US" sz="3300" dirty="0"/>
              <a:t>, such as </a:t>
            </a:r>
            <a:r>
              <a:rPr lang="en-US" sz="3300" dirty="0" smtClean="0"/>
              <a:t>In </a:t>
            </a:r>
            <a:r>
              <a:rPr lang="en-US" sz="3300" dirty="0"/>
              <a:t>re R.T.L.</a:t>
            </a:r>
          </a:p>
          <a:p>
            <a:pPr marL="0" indent="0">
              <a:buNone/>
            </a:pPr>
            <a:r>
              <a:rPr lang="en-US" sz="3300" dirty="0"/>
              <a:t> </a:t>
            </a:r>
            <a:r>
              <a:rPr lang="en-US" sz="3300" dirty="0" smtClean="0"/>
              <a:t>Although </a:t>
            </a:r>
            <a:r>
              <a:rPr lang="en-US" sz="3300" dirty="0"/>
              <a:t>juveniles are no longer entitled to credit for time spent in </a:t>
            </a:r>
            <a:r>
              <a:rPr lang="en-US" sz="3300" dirty="0" smtClean="0"/>
              <a:t>secure custody, </a:t>
            </a:r>
            <a:r>
              <a:rPr lang="en-US" sz="3300" dirty="0"/>
              <a:t>there is no bar to the court </a:t>
            </a:r>
            <a:r>
              <a:rPr lang="en-US" sz="3300" dirty="0" smtClean="0"/>
              <a:t>taking such </a:t>
            </a:r>
            <a:r>
              <a:rPr lang="en-US" sz="3300" dirty="0"/>
              <a:t>time </a:t>
            </a:r>
            <a:r>
              <a:rPr lang="en-US" sz="3300" dirty="0" smtClean="0"/>
              <a:t>into </a:t>
            </a:r>
            <a:r>
              <a:rPr lang="en-US" sz="3300" dirty="0"/>
              <a:t>account at the </a:t>
            </a:r>
            <a:r>
              <a:rPr lang="en-US" sz="3300" dirty="0" smtClean="0"/>
              <a:t>dispositional </a:t>
            </a:r>
            <a:r>
              <a:rPr lang="en-US" sz="3300" dirty="0"/>
              <a:t>hearing. The court has a great deal of latitude at the dispositional hearing. </a:t>
            </a:r>
            <a:r>
              <a:rPr lang="en-US" sz="3300" dirty="0" smtClean="0"/>
              <a:t>See G.S</a:t>
            </a:r>
            <a:r>
              <a:rPr lang="en-US" sz="3300" dirty="0"/>
              <a:t>. </a:t>
            </a:r>
            <a:r>
              <a:rPr lang="en-US" sz="3300" dirty="0" smtClean="0"/>
              <a:t>7B-2501 </a:t>
            </a:r>
            <a:r>
              <a:rPr lang="en-US" sz="3300" dirty="0"/>
              <a:t>(granting the court authority to select the “most appropriate </a:t>
            </a:r>
            <a:r>
              <a:rPr lang="en-US" sz="3300" dirty="0" smtClean="0"/>
              <a:t>disposition</a:t>
            </a:r>
            <a:r>
              <a:rPr lang="en-US" sz="3300" dirty="0"/>
              <a:t>” for the juvenile). </a:t>
            </a:r>
            <a:r>
              <a:rPr lang="en-US" sz="3300" dirty="0" smtClean="0"/>
              <a:t>Under G.S</a:t>
            </a:r>
            <a:r>
              <a:rPr lang="en-US" sz="3300" dirty="0"/>
              <a:t>. </a:t>
            </a:r>
            <a:r>
              <a:rPr lang="en-US" sz="3300" dirty="0" smtClean="0"/>
              <a:t>7B-2500</a:t>
            </a:r>
            <a:r>
              <a:rPr lang="en-US" sz="3300" dirty="0"/>
              <a:t>, a dispositional </a:t>
            </a:r>
            <a:r>
              <a:rPr lang="en-US" sz="3300" dirty="0" smtClean="0"/>
              <a:t>order should promote </a:t>
            </a:r>
            <a:r>
              <a:rPr lang="en-US" sz="3300" dirty="0"/>
              <a:t>public safety, emphasize accountability and responsibility, and </a:t>
            </a:r>
            <a:r>
              <a:rPr lang="en-US" sz="3300" dirty="0" smtClean="0"/>
              <a:t>provide </a:t>
            </a:r>
            <a:r>
              <a:rPr lang="en-US" sz="3300" dirty="0"/>
              <a:t>the appropriate consequences, treatment, training, and rehabilitation to assist the </a:t>
            </a:r>
            <a:r>
              <a:rPr lang="en-US" sz="3300" dirty="0" smtClean="0"/>
              <a:t>juvenile </a:t>
            </a:r>
            <a:r>
              <a:rPr lang="en-US" sz="3300" dirty="0"/>
              <a:t>toward becoming a responsible </a:t>
            </a:r>
            <a:r>
              <a:rPr lang="en-US" sz="3300" dirty="0" smtClean="0"/>
              <a:t>and </a:t>
            </a:r>
            <a:r>
              <a:rPr lang="en-US" sz="3300" dirty="0"/>
              <a:t>productive member of the community. If the </a:t>
            </a:r>
            <a:r>
              <a:rPr lang="en-US" sz="3300" dirty="0" smtClean="0"/>
              <a:t>juvenile </a:t>
            </a:r>
            <a:r>
              <a:rPr lang="en-US" sz="3300" dirty="0"/>
              <a:t>has spent a significant amount of time in secure custody or received services </a:t>
            </a:r>
            <a:r>
              <a:rPr lang="en-US" sz="3300" dirty="0" smtClean="0"/>
              <a:t>while </a:t>
            </a:r>
            <a:r>
              <a:rPr lang="en-US" sz="3300" dirty="0"/>
              <a:t>in secure custody, counsel should argue that many of the purposes of disposition </a:t>
            </a:r>
            <a:r>
              <a:rPr lang="en-US" sz="3300" dirty="0" smtClean="0"/>
              <a:t>have </a:t>
            </a:r>
            <a:r>
              <a:rPr lang="en-US" sz="3300" dirty="0"/>
              <a:t>already been met.</a:t>
            </a:r>
          </a:p>
          <a:p>
            <a:endParaRPr lang="en-US" dirty="0"/>
          </a:p>
          <a:p>
            <a:endParaRPr lang="en-US" dirty="0"/>
          </a:p>
        </p:txBody>
      </p:sp>
    </p:spTree>
    <p:extLst>
      <p:ext uri="{BB962C8B-B14F-4D97-AF65-F5344CB8AC3E}">
        <p14:creationId xmlns:p14="http://schemas.microsoft.com/office/powerpoint/2010/main" val="4207536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Confinement Pending Appeal?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a:t>
            </a:r>
            <a:r>
              <a:rPr lang="en-US" dirty="0"/>
              <a:t>the juvenile appeals the </a:t>
            </a:r>
            <a:r>
              <a:rPr lang="en-US" dirty="0" err="1" smtClean="0"/>
              <a:t>case,the</a:t>
            </a:r>
            <a:r>
              <a:rPr lang="en-US" dirty="0" smtClean="0"/>
              <a:t> </a:t>
            </a:r>
            <a:r>
              <a:rPr lang="en-US" dirty="0"/>
              <a:t>court must release the </a:t>
            </a:r>
            <a:r>
              <a:rPr lang="en-US" dirty="0" smtClean="0"/>
              <a:t>juvenile with </a:t>
            </a:r>
            <a:r>
              <a:rPr lang="en-US" dirty="0"/>
              <a:t>or without conditions, unless </a:t>
            </a:r>
            <a:r>
              <a:rPr lang="en-US" dirty="0" smtClean="0"/>
              <a:t>it enters </a:t>
            </a:r>
            <a:r>
              <a:rPr lang="en-US" dirty="0"/>
              <a:t>a temporary order affecting custody or placement. Such an order must be in writing and must state “compelling reasons” that the placement or custody is in the best interests of the juvenile or the State. G.S. 7B-2605;In re J.J., Jr.216 N.C. App. 366, 376 (2011). The court of appeals has held that findings included in a dispositional order can support a custody order under G.S. 7B-2506. In re R.A.S., 166 N.C. App. 515(2004) (unpublished). However, a finding that no placement is available for the juvenile during the appeal is “clearly insufficient.” </a:t>
            </a:r>
          </a:p>
          <a:p>
            <a:r>
              <a:rPr lang="en-US" dirty="0"/>
              <a:t>In re W.G.C.166 N.C. App. 516(2004) (unpublished).If counsel gives oral notice of appeal from a dispositional order imposing a period of confinement, counsel should ask the court to release the juvenile pursuant to G.S. 7B-2605. If counsel gives written notice of appeal after the dispositional hearing, counsel should include a request for release under G.S. 7B-2605 in the notice of appeal or in a separate motion</a:t>
            </a:r>
            <a:r>
              <a:rPr lang="en-US" dirty="0" smtClean="0"/>
              <a:t>. A </a:t>
            </a:r>
            <a:r>
              <a:rPr lang="en-US" dirty="0"/>
              <a:t>sample notice of appeal and a sample motion for release pending appeal are available on the Juvenile Defender </a:t>
            </a:r>
            <a:r>
              <a:rPr lang="en-US" dirty="0" smtClean="0"/>
              <a:t>website</a:t>
            </a:r>
            <a:r>
              <a:rPr lang="en-US" dirty="0"/>
              <a:t>.</a:t>
            </a:r>
          </a:p>
        </p:txBody>
      </p:sp>
    </p:spTree>
    <p:extLst>
      <p:ext uri="{BB962C8B-B14F-4D97-AF65-F5344CB8AC3E}">
        <p14:creationId xmlns:p14="http://schemas.microsoft.com/office/powerpoint/2010/main" val="2492442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Motions and Remedies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r>
              <a:rPr lang="en-US" dirty="0" smtClean="0"/>
              <a:t>OBJECT, APPEAL, WRITS</a:t>
            </a:r>
          </a:p>
          <a:p>
            <a:r>
              <a:rPr lang="en-US" dirty="0" smtClean="0"/>
              <a:t>Written Motion for Review</a:t>
            </a:r>
          </a:p>
          <a:p>
            <a:r>
              <a:rPr lang="en-US" dirty="0" smtClean="0"/>
              <a:t>Contact the Office of the </a:t>
            </a:r>
            <a:r>
              <a:rPr lang="en-US" smtClean="0"/>
              <a:t>Juvenile Defender</a:t>
            </a:r>
            <a:endParaRPr lang="en-US" dirty="0" smtClean="0"/>
          </a:p>
          <a:p>
            <a:endParaRPr lang="en-US" dirty="0"/>
          </a:p>
          <a:p>
            <a:r>
              <a:rPr lang="en-US" dirty="0" smtClean="0"/>
              <a:t>OTHER?</a:t>
            </a:r>
            <a:endParaRPr lang="en-US" dirty="0"/>
          </a:p>
        </p:txBody>
      </p:sp>
    </p:spTree>
    <p:extLst>
      <p:ext uri="{BB962C8B-B14F-4D97-AF65-F5344CB8AC3E}">
        <p14:creationId xmlns:p14="http://schemas.microsoft.com/office/powerpoint/2010/main" val="85653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CONSULT EARLY WITH CLIENT BEFORE HEARING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Find </a:t>
            </a:r>
            <a:r>
              <a:rPr lang="en-US" dirty="0"/>
              <a:t>out the client’s expressed interests regarding detention and detention alternatives, </a:t>
            </a:r>
            <a:r>
              <a:rPr lang="en-US" dirty="0" smtClean="0"/>
              <a:t>including </a:t>
            </a:r>
            <a:r>
              <a:rPr lang="en-US" dirty="0"/>
              <a:t>placement with family members or in a community-based program, as well as any </a:t>
            </a:r>
            <a:r>
              <a:rPr lang="en-US" dirty="0" smtClean="0"/>
              <a:t>specific </a:t>
            </a:r>
            <a:r>
              <a:rPr lang="en-US" dirty="0"/>
              <a:t>reasons that mitigate against detention of the client, including age, special needs, special </a:t>
            </a:r>
            <a:r>
              <a:rPr lang="en-US" dirty="0" smtClean="0"/>
              <a:t>strengths </a:t>
            </a:r>
            <a:r>
              <a:rPr lang="en-US" dirty="0"/>
              <a:t>and talents, health concerns, and mental health </a:t>
            </a:r>
            <a:r>
              <a:rPr lang="en-US" dirty="0" smtClean="0"/>
              <a:t>issues.</a:t>
            </a:r>
          </a:p>
          <a:p>
            <a:r>
              <a:rPr lang="en-US" dirty="0"/>
              <a:t>The initial meeting with the client should also include discussion of: attorney-client confidentiality; </a:t>
            </a:r>
            <a:r>
              <a:rPr lang="en-US" dirty="0" smtClean="0"/>
              <a:t>the </a:t>
            </a:r>
            <a:r>
              <a:rPr lang="en-US" dirty="0"/>
              <a:t>attorney’s ethical duty to zealously advocate for the child’s expressed interests; the client’s </a:t>
            </a:r>
            <a:r>
              <a:rPr lang="en-US" dirty="0" smtClean="0"/>
              <a:t>right </a:t>
            </a:r>
            <a:r>
              <a:rPr lang="en-US" dirty="0"/>
              <a:t>to remain silent; and the client’s objectives for the case. Consultation with the client also </a:t>
            </a:r>
            <a:r>
              <a:rPr lang="en-US" dirty="0" smtClean="0"/>
              <a:t>includes </a:t>
            </a:r>
            <a:r>
              <a:rPr lang="en-US" dirty="0"/>
              <a:t>explaining the roles of each of the courtroom players, the purpose of each part of the </a:t>
            </a:r>
            <a:r>
              <a:rPr lang="en-US" dirty="0" smtClean="0"/>
              <a:t>initial </a:t>
            </a:r>
            <a:r>
              <a:rPr lang="en-US" dirty="0"/>
              <a:t>hearing, and preparing the child for the accusatory character of the hearing. If the child </a:t>
            </a:r>
            <a:r>
              <a:rPr lang="en-US" dirty="0" smtClean="0"/>
              <a:t>is detained </a:t>
            </a:r>
            <a:r>
              <a:rPr lang="en-US" dirty="0"/>
              <a:t>counsel should inquire whether there is any evidence that the child has been harassed or </a:t>
            </a:r>
            <a:r>
              <a:rPr lang="en-US" dirty="0" smtClean="0"/>
              <a:t>mistreated </a:t>
            </a:r>
            <a:r>
              <a:rPr lang="en-US" dirty="0"/>
              <a:t>by either staff or other inmates</a:t>
            </a:r>
            <a:r>
              <a:rPr lang="en-US" dirty="0" smtClean="0"/>
              <a:t>. (Caution if there is reason to question capacity to proceed.)</a:t>
            </a:r>
            <a:endParaRPr lang="en-US" dirty="0"/>
          </a:p>
          <a:p>
            <a:endParaRPr lang="en-US" dirty="0"/>
          </a:p>
          <a:p>
            <a:endParaRPr lang="en-US" dirty="0"/>
          </a:p>
        </p:txBody>
      </p:sp>
    </p:spTree>
    <p:extLst>
      <p:ext uri="{BB962C8B-B14F-4D97-AF65-F5344CB8AC3E}">
        <p14:creationId xmlns:p14="http://schemas.microsoft.com/office/powerpoint/2010/main" val="237439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Parents and Staff</a:t>
            </a:r>
            <a:endParaRPr lang="en-US" dirty="0"/>
          </a:p>
        </p:txBody>
      </p:sp>
      <p:sp>
        <p:nvSpPr>
          <p:cNvPr id="3" name="Content Placeholder 2"/>
          <p:cNvSpPr>
            <a:spLocks noGrp="1"/>
          </p:cNvSpPr>
          <p:nvPr>
            <p:ph idx="1"/>
          </p:nvPr>
        </p:nvSpPr>
        <p:spPr/>
        <p:txBody>
          <a:bodyPr>
            <a:normAutofit fontScale="85000" lnSpcReduction="10000"/>
          </a:bodyPr>
          <a:lstStyle/>
          <a:p>
            <a:r>
              <a:rPr lang="en-US" dirty="0"/>
              <a:t>Although defenders cannot give the client’s parent or guardian legal advice, as part of their ethical </a:t>
            </a:r>
            <a:r>
              <a:rPr lang="en-US" dirty="0" smtClean="0"/>
              <a:t>duty </a:t>
            </a:r>
            <a:r>
              <a:rPr lang="en-US" dirty="0"/>
              <a:t>to zealously represent their juvenile clients, defenders should be sure to prepare the client’s </a:t>
            </a:r>
            <a:r>
              <a:rPr lang="en-US" dirty="0" smtClean="0"/>
              <a:t>parent </a:t>
            </a:r>
            <a:r>
              <a:rPr lang="en-US" dirty="0"/>
              <a:t>or guardian for the interview with the intake probation officer.</a:t>
            </a:r>
          </a:p>
          <a:p>
            <a:r>
              <a:rPr lang="en-US" dirty="0" smtClean="0"/>
              <a:t>Defenders </a:t>
            </a:r>
            <a:r>
              <a:rPr lang="en-US" dirty="0"/>
              <a:t>should relate </a:t>
            </a:r>
            <a:r>
              <a:rPr lang="en-US" dirty="0" smtClean="0"/>
              <a:t>to </a:t>
            </a:r>
            <a:r>
              <a:rPr lang="en-US" dirty="0"/>
              <a:t>the parent the purpose of the interview, warn the parent that everything the parent says will </a:t>
            </a:r>
            <a:r>
              <a:rPr lang="en-US" dirty="0" smtClean="0"/>
              <a:t>likely </a:t>
            </a:r>
            <a:r>
              <a:rPr lang="en-US" dirty="0"/>
              <a:t>be recited in open court, inform the parent that the judge might solicit the parent’s opinion </a:t>
            </a:r>
            <a:r>
              <a:rPr lang="en-US" dirty="0" smtClean="0"/>
              <a:t>about </a:t>
            </a:r>
            <a:r>
              <a:rPr lang="en-US" dirty="0"/>
              <a:t>the client’s behavior and appropriate placement options in open court, and tell the parent </a:t>
            </a:r>
            <a:r>
              <a:rPr lang="en-US" dirty="0" smtClean="0"/>
              <a:t>the </a:t>
            </a:r>
            <a:r>
              <a:rPr lang="en-US" dirty="0"/>
              <a:t>importance of supporting release when speaking with the </a:t>
            </a:r>
            <a:r>
              <a:rPr lang="en-US" dirty="0" smtClean="0"/>
              <a:t>court counselor. </a:t>
            </a:r>
            <a:r>
              <a:rPr lang="en-US" dirty="0"/>
              <a:t>Defenders should </a:t>
            </a:r>
            <a:r>
              <a:rPr lang="en-US" dirty="0" smtClean="0"/>
              <a:t>also </a:t>
            </a:r>
            <a:r>
              <a:rPr lang="en-US" dirty="0"/>
              <a:t>cover the specific areas likely to be discussed at the hearing, including school attendance, </a:t>
            </a:r>
            <a:r>
              <a:rPr lang="en-US" dirty="0" smtClean="0"/>
              <a:t>extracurricular </a:t>
            </a:r>
            <a:r>
              <a:rPr lang="en-US" dirty="0"/>
              <a:t>activities and hobbies, parental control, dangerousness, and risk of flight.</a:t>
            </a:r>
          </a:p>
        </p:txBody>
      </p:sp>
    </p:spTree>
    <p:extLst>
      <p:ext uri="{BB962C8B-B14F-4D97-AF65-F5344CB8AC3E}">
        <p14:creationId xmlns:p14="http://schemas.microsoft.com/office/powerpoint/2010/main" val="176673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Investigation</a:t>
            </a:r>
            <a:endParaRPr lang="en-US" dirty="0"/>
          </a:p>
        </p:txBody>
      </p:sp>
      <p:sp>
        <p:nvSpPr>
          <p:cNvPr id="3" name="Content Placeholder 2"/>
          <p:cNvSpPr>
            <a:spLocks noGrp="1"/>
          </p:cNvSpPr>
          <p:nvPr>
            <p:ph idx="1"/>
          </p:nvPr>
        </p:nvSpPr>
        <p:spPr/>
        <p:txBody>
          <a:bodyPr>
            <a:normAutofit fontScale="62500" lnSpcReduction="20000"/>
          </a:bodyPr>
          <a:lstStyle/>
          <a:p>
            <a:r>
              <a:rPr lang="en-US" sz="2600" dirty="0"/>
              <a:t>Defense counsel should conduct a complete investigation of the client’s history in preparation for </a:t>
            </a:r>
            <a:r>
              <a:rPr lang="en-US" sz="2600" dirty="0" smtClean="0"/>
              <a:t>the </a:t>
            </a:r>
            <a:r>
              <a:rPr lang="en-US" sz="2600" dirty="0"/>
              <a:t>detention hearing. Counsel should make every effort to obtain the client’s </a:t>
            </a:r>
            <a:r>
              <a:rPr lang="en-US" sz="2600" dirty="0" smtClean="0"/>
              <a:t>school/special ed., medical and treatment records</a:t>
            </a:r>
            <a:r>
              <a:rPr lang="en-US" sz="2600" dirty="0"/>
              <a:t>, and talk with the client’s parent or guardian, teachers, and any other adults to whom </a:t>
            </a:r>
            <a:r>
              <a:rPr lang="en-US" sz="2600" dirty="0" smtClean="0"/>
              <a:t>the </a:t>
            </a:r>
            <a:r>
              <a:rPr lang="en-US" sz="2600" dirty="0"/>
              <a:t>client is close. The social history from the client should cover information about the client’s </a:t>
            </a:r>
            <a:r>
              <a:rPr lang="en-US" sz="2600" dirty="0" smtClean="0"/>
              <a:t>strengths </a:t>
            </a:r>
            <a:r>
              <a:rPr lang="en-US" sz="2600" dirty="0"/>
              <a:t>and skills, and the client’s prior involvement in the system, as well as the client’s special </a:t>
            </a:r>
            <a:r>
              <a:rPr lang="en-US" sz="2600" dirty="0" smtClean="0"/>
              <a:t>health </a:t>
            </a:r>
            <a:r>
              <a:rPr lang="en-US" sz="2600" dirty="0"/>
              <a:t>needs, mental health needs, and family history</a:t>
            </a:r>
            <a:r>
              <a:rPr lang="en-US" sz="2600" dirty="0" smtClean="0"/>
              <a:t>.</a:t>
            </a:r>
            <a:endParaRPr lang="en-US" sz="2600" dirty="0"/>
          </a:p>
          <a:p>
            <a:r>
              <a:rPr lang="en-US" sz="2600" dirty="0"/>
              <a:t>Defense counsel should also investigate the allegations against the </a:t>
            </a:r>
            <a:r>
              <a:rPr lang="en-US" sz="2600" dirty="0" smtClean="0"/>
              <a:t>client. Counsel </a:t>
            </a:r>
            <a:r>
              <a:rPr lang="en-US" sz="2600" dirty="0"/>
              <a:t>should request </a:t>
            </a:r>
            <a:r>
              <a:rPr lang="en-US" sz="2600" dirty="0" smtClean="0"/>
              <a:t>discovery, </a:t>
            </a:r>
            <a:r>
              <a:rPr lang="en-US" sz="2600" dirty="0"/>
              <a:t>receive and review any existing prior </a:t>
            </a:r>
            <a:r>
              <a:rPr lang="en-US" sz="2600" dirty="0" smtClean="0"/>
              <a:t>delinquency</a:t>
            </a:r>
            <a:r>
              <a:rPr lang="en-US" sz="2600" dirty="0"/>
              <a:t>, truancy, and dependency record, as well as the police reports in the case. Counsel </a:t>
            </a:r>
            <a:r>
              <a:rPr lang="en-US" sz="2600" dirty="0" smtClean="0"/>
              <a:t>should </a:t>
            </a:r>
            <a:r>
              <a:rPr lang="en-US" sz="2600" dirty="0"/>
              <a:t>also talk with the client about potential exculpatory </a:t>
            </a:r>
            <a:r>
              <a:rPr lang="en-US" sz="2600" dirty="0" smtClean="0"/>
              <a:t>information. </a:t>
            </a:r>
            <a:endParaRPr lang="en-US" sz="2600" dirty="0"/>
          </a:p>
          <a:p>
            <a:r>
              <a:rPr lang="en-US" sz="2600" dirty="0"/>
              <a:t>Defense counsel should advocate with the </a:t>
            </a:r>
            <a:r>
              <a:rPr lang="en-US" sz="2600" dirty="0" smtClean="0"/>
              <a:t>court counselor </a:t>
            </a:r>
            <a:r>
              <a:rPr lang="en-US" sz="2600" dirty="0"/>
              <a:t>and the </a:t>
            </a:r>
            <a:r>
              <a:rPr lang="en-US" sz="2600" dirty="0" smtClean="0"/>
              <a:t>prosecutor, as well as any involved providers, </a:t>
            </a:r>
            <a:r>
              <a:rPr lang="en-US" sz="2600" dirty="0"/>
              <a:t>before the hearing. </a:t>
            </a:r>
            <a:r>
              <a:rPr lang="en-US" sz="2600" dirty="0" smtClean="0"/>
              <a:t>Counsel </a:t>
            </a:r>
            <a:r>
              <a:rPr lang="en-US" sz="2600" dirty="0"/>
              <a:t>should </a:t>
            </a:r>
            <a:r>
              <a:rPr lang="en-US" sz="2600" dirty="0" smtClean="0"/>
              <a:t>request, receive, </a:t>
            </a:r>
            <a:r>
              <a:rPr lang="en-US" sz="2600" dirty="0"/>
              <a:t>and review any risk </a:t>
            </a:r>
            <a:r>
              <a:rPr lang="en-US" sz="2600" dirty="0" smtClean="0"/>
              <a:t>assessment instrument </a:t>
            </a:r>
            <a:r>
              <a:rPr lang="en-US" sz="2600" dirty="0"/>
              <a:t>(RAI</a:t>
            </a:r>
            <a:r>
              <a:rPr lang="en-US" sz="2600" dirty="0" smtClean="0"/>
              <a:t>) and detention reports </a:t>
            </a:r>
            <a:r>
              <a:rPr lang="en-US" sz="2600" dirty="0"/>
              <a:t>the </a:t>
            </a:r>
            <a:r>
              <a:rPr lang="en-US" sz="2600" dirty="0" smtClean="0"/>
              <a:t>court counselor </a:t>
            </a:r>
            <a:r>
              <a:rPr lang="en-US" sz="2600" dirty="0"/>
              <a:t>intends to rely on in the detention hearing. </a:t>
            </a:r>
            <a:r>
              <a:rPr lang="en-US" sz="2600" dirty="0" smtClean="0"/>
              <a:t> Question allegations of gang involvement. Demand to see placement and treatment paperwork. Don’t accept rejections at face value. Subpoena witnesses, if necessary.</a:t>
            </a:r>
          </a:p>
          <a:p>
            <a:endParaRPr lang="en-US" dirty="0"/>
          </a:p>
          <a:p>
            <a:endParaRPr lang="en-US" dirty="0"/>
          </a:p>
          <a:p>
            <a:endParaRPr lang="en-US" dirty="0"/>
          </a:p>
        </p:txBody>
      </p:sp>
    </p:spTree>
    <p:extLst>
      <p:ext uri="{BB962C8B-B14F-4D97-AF65-F5344CB8AC3E}">
        <p14:creationId xmlns:p14="http://schemas.microsoft.com/office/powerpoint/2010/main" val="2278939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Shackling and Hearing Conditions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Restraints-7B-2402.1</a:t>
            </a:r>
            <a:r>
              <a:rPr lang="en-US" dirty="0"/>
              <a:t>. Restraint of juveniles in courtroom.</a:t>
            </a:r>
          </a:p>
          <a:p>
            <a:pPr marL="0" indent="0">
              <a:buNone/>
            </a:pPr>
            <a:r>
              <a:rPr lang="en-US" dirty="0" smtClean="0"/>
              <a:t>	</a:t>
            </a:r>
            <a:r>
              <a:rPr lang="en-US" dirty="0"/>
              <a:t>O</a:t>
            </a:r>
            <a:r>
              <a:rPr lang="en-US" dirty="0" smtClean="0"/>
              <a:t>nly </a:t>
            </a:r>
            <a:r>
              <a:rPr lang="en-US" dirty="0"/>
              <a:t>when the judge finds the restraint to be reasonably </a:t>
            </a:r>
            <a:r>
              <a:rPr lang="en-US" dirty="0" smtClean="0"/>
              <a:t>necessary </a:t>
            </a:r>
            <a:r>
              <a:rPr lang="en-US" dirty="0"/>
              <a:t>to maintain order, prevent the juvenile's </a:t>
            </a:r>
            <a:r>
              <a:rPr lang="en-US" dirty="0" smtClean="0"/>
              <a:t>	escape</a:t>
            </a:r>
            <a:r>
              <a:rPr lang="en-US" dirty="0"/>
              <a:t>, or </a:t>
            </a:r>
            <a:r>
              <a:rPr lang="en-US" dirty="0" smtClean="0"/>
              <a:t>provide </a:t>
            </a:r>
            <a:r>
              <a:rPr lang="en-US" dirty="0"/>
              <a:t>for the safety of the </a:t>
            </a:r>
            <a:r>
              <a:rPr lang="en-US" dirty="0" smtClean="0"/>
              <a:t>courtroom</a:t>
            </a:r>
            <a:r>
              <a:rPr lang="en-US" dirty="0"/>
              <a:t>. Whenever practical, the judge shall provide the juvenile </a:t>
            </a:r>
            <a:r>
              <a:rPr lang="en-US" dirty="0" smtClean="0"/>
              <a:t>	and </a:t>
            </a:r>
            <a:r>
              <a:rPr lang="en-US" dirty="0"/>
              <a:t>the juvenile's attorney an </a:t>
            </a:r>
            <a:r>
              <a:rPr lang="en-US" dirty="0" smtClean="0"/>
              <a:t>opportunity </a:t>
            </a:r>
            <a:r>
              <a:rPr lang="en-US" dirty="0"/>
              <a:t>to be heard to contest the use of restraints before the judge </a:t>
            </a:r>
            <a:r>
              <a:rPr lang="en-US" dirty="0" smtClean="0"/>
              <a:t>	orders </a:t>
            </a:r>
            <a:r>
              <a:rPr lang="en-US" dirty="0"/>
              <a:t>the use of </a:t>
            </a:r>
            <a:r>
              <a:rPr lang="en-US" dirty="0" smtClean="0"/>
              <a:t>restraints</a:t>
            </a:r>
            <a:r>
              <a:rPr lang="en-US" dirty="0"/>
              <a:t>. If restraints are ordered, </a:t>
            </a:r>
            <a:r>
              <a:rPr lang="en-US" dirty="0" smtClean="0"/>
              <a:t>the </a:t>
            </a:r>
            <a:r>
              <a:rPr lang="en-US" dirty="0"/>
              <a:t>judge shall make findings of fact in support of </a:t>
            </a:r>
            <a:r>
              <a:rPr lang="en-US" dirty="0" smtClean="0"/>
              <a:t>	the </a:t>
            </a:r>
            <a:r>
              <a:rPr lang="en-US" dirty="0"/>
              <a:t>order. </a:t>
            </a:r>
            <a:endParaRPr lang="en-US" dirty="0" smtClean="0"/>
          </a:p>
          <a:p>
            <a:r>
              <a:rPr lang="en-US" dirty="0" smtClean="0"/>
              <a:t>Video hearings</a:t>
            </a:r>
            <a:r>
              <a:rPr lang="en-US" dirty="0"/>
              <a:t> </a:t>
            </a:r>
            <a:r>
              <a:rPr lang="en-US" dirty="0" smtClean="0"/>
              <a:t>“allows </a:t>
            </a:r>
            <a:r>
              <a:rPr lang="en-US" dirty="0"/>
              <a:t>the court and the juvenile to see and hear each other. If the </a:t>
            </a:r>
            <a:r>
              <a:rPr lang="en-US" dirty="0" smtClean="0"/>
              <a:t>juvenile </a:t>
            </a:r>
            <a:r>
              <a:rPr lang="en-US" dirty="0"/>
              <a:t>has counsel, the juvenile may communicate fully and </a:t>
            </a:r>
            <a:r>
              <a:rPr lang="en-US" dirty="0" smtClean="0"/>
              <a:t>confidentially with </a:t>
            </a:r>
            <a:r>
              <a:rPr lang="en-US" dirty="0"/>
              <a:t>the juvenile's </a:t>
            </a:r>
            <a:r>
              <a:rPr lang="en-US" dirty="0" smtClean="0"/>
              <a:t>attorney </a:t>
            </a:r>
            <a:r>
              <a:rPr lang="en-US" dirty="0"/>
              <a:t>during the proceeding. Prior to the use of audio and video transmission, the procedures </a:t>
            </a:r>
            <a:r>
              <a:rPr lang="en-US" dirty="0" smtClean="0"/>
              <a:t>and </a:t>
            </a:r>
            <a:r>
              <a:rPr lang="en-US" dirty="0"/>
              <a:t>type of equipment for audio and video transmission shall be submitted to the Administrative </a:t>
            </a:r>
            <a:r>
              <a:rPr lang="en-US" dirty="0" smtClean="0"/>
              <a:t>Office </a:t>
            </a:r>
            <a:r>
              <a:rPr lang="en-US" dirty="0"/>
              <a:t>of the Courts by the chief </a:t>
            </a:r>
            <a:r>
              <a:rPr lang="en-US" dirty="0" smtClean="0"/>
              <a:t>district court </a:t>
            </a:r>
            <a:r>
              <a:rPr lang="en-US" dirty="0"/>
              <a:t>judge and approved by the Administrative Office </a:t>
            </a:r>
            <a:r>
              <a:rPr lang="en-US" dirty="0" smtClean="0"/>
              <a:t>of </a:t>
            </a:r>
            <a:r>
              <a:rPr lang="en-US" dirty="0"/>
              <a:t>the Courts. </a:t>
            </a:r>
            <a:endParaRPr lang="en-US" dirty="0" smtClean="0"/>
          </a:p>
          <a:p>
            <a:r>
              <a:rPr lang="en-US" dirty="0" smtClean="0"/>
              <a:t>7B-2402</a:t>
            </a:r>
            <a:r>
              <a:rPr lang="en-US" dirty="0"/>
              <a:t>. Open </a:t>
            </a:r>
            <a:r>
              <a:rPr lang="en-US" dirty="0" smtClean="0"/>
              <a:t>hearings/Media</a:t>
            </a:r>
            <a:endParaRPr lang="en-US" dirty="0"/>
          </a:p>
          <a:p>
            <a:endParaRPr lang="en-US" dirty="0"/>
          </a:p>
          <a:p>
            <a:endParaRPr lang="en-US" dirty="0"/>
          </a:p>
        </p:txBody>
      </p:sp>
    </p:spTree>
    <p:extLst>
      <p:ext uri="{BB962C8B-B14F-4D97-AF65-F5344CB8AC3E}">
        <p14:creationId xmlns:p14="http://schemas.microsoft.com/office/powerpoint/2010/main" val="80036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Probable Cause</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probable cause standard, which is a very low evidentiary standard, is defined as 1) whether </a:t>
            </a:r>
            <a:r>
              <a:rPr lang="en-US" dirty="0" smtClean="0"/>
              <a:t>there </a:t>
            </a:r>
            <a:r>
              <a:rPr lang="en-US" dirty="0"/>
              <a:t>is probable cause to believe that a crime was committed and 2) whether there is probable </a:t>
            </a:r>
            <a:r>
              <a:rPr lang="en-US" dirty="0" smtClean="0"/>
              <a:t>cause </a:t>
            </a:r>
            <a:r>
              <a:rPr lang="en-US" dirty="0"/>
              <a:t>to believe that the child was </a:t>
            </a:r>
            <a:r>
              <a:rPr lang="en-US" dirty="0" smtClean="0"/>
              <a:t>involved. </a:t>
            </a:r>
            <a:endParaRPr lang="en-US" dirty="0"/>
          </a:p>
          <a:p>
            <a:r>
              <a:rPr lang="en-US" dirty="0" smtClean="0"/>
              <a:t>The State has the burden of proof.</a:t>
            </a:r>
            <a:endParaRPr lang="en-US" dirty="0"/>
          </a:p>
          <a:p>
            <a:r>
              <a:rPr lang="en-US" dirty="0"/>
              <a:t>C</a:t>
            </a:r>
            <a:r>
              <a:rPr lang="en-US" dirty="0" smtClean="0"/>
              <a:t>arefully weigh </a:t>
            </a:r>
            <a:r>
              <a:rPr lang="en-US" dirty="0"/>
              <a:t>whether to waive a probable cause hearing. Even if there is no chance of </a:t>
            </a:r>
            <a:r>
              <a:rPr lang="en-US" dirty="0" smtClean="0"/>
              <a:t>winning </a:t>
            </a:r>
            <a:r>
              <a:rPr lang="en-US" dirty="0"/>
              <a:t>the hearing, counsel can use the hearing as an opportunity for discovery, and for sworn </a:t>
            </a:r>
            <a:r>
              <a:rPr lang="en-US" dirty="0" smtClean="0"/>
              <a:t>statements </a:t>
            </a:r>
            <a:r>
              <a:rPr lang="en-US" dirty="0"/>
              <a:t>to use at trial</a:t>
            </a:r>
            <a:r>
              <a:rPr lang="en-US" dirty="0" smtClean="0"/>
              <a:t>. Use waiver as leverage. Weigh transfer threats.</a:t>
            </a:r>
            <a:endParaRPr lang="en-US" dirty="0"/>
          </a:p>
          <a:p>
            <a:r>
              <a:rPr lang="en-US" dirty="0" smtClean="0"/>
              <a:t>Consider using experts to do evaluations. </a:t>
            </a:r>
            <a:endParaRPr lang="en-US" dirty="0"/>
          </a:p>
          <a:p>
            <a:r>
              <a:rPr lang="en-US" dirty="0"/>
              <a:t>Particularly if the client is detained, where counsel receives exculpatory information after the </a:t>
            </a:r>
            <a:r>
              <a:rPr lang="en-US" dirty="0" smtClean="0"/>
              <a:t>probable </a:t>
            </a:r>
            <a:r>
              <a:rPr lang="en-US" dirty="0"/>
              <a:t>cause hearing, counsel should immediately file a motion to reopen the hearing. </a:t>
            </a:r>
          </a:p>
        </p:txBody>
      </p:sp>
    </p:spTree>
    <p:extLst>
      <p:ext uri="{BB962C8B-B14F-4D97-AF65-F5344CB8AC3E}">
        <p14:creationId xmlns:p14="http://schemas.microsoft.com/office/powerpoint/2010/main" val="119823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Criteria</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Defenders should go into detention hearings knowing the purpose clause of the </a:t>
            </a:r>
            <a:r>
              <a:rPr lang="en-US" dirty="0" smtClean="0"/>
              <a:t>statutes and</a:t>
            </a:r>
            <a:r>
              <a:rPr lang="en-US" dirty="0"/>
              <a:t>, specifically, the statutory criteria necessary to imposing </a:t>
            </a:r>
            <a:r>
              <a:rPr lang="en-US" dirty="0" smtClean="0"/>
              <a:t>detention</a:t>
            </a:r>
            <a:r>
              <a:rPr lang="en-US" dirty="0"/>
              <a:t>. Defenders should make an abbreviated and portable reference packet that includes </a:t>
            </a:r>
            <a:r>
              <a:rPr lang="en-US" dirty="0" smtClean="0"/>
              <a:t>the statute(7B-1903) </a:t>
            </a:r>
            <a:r>
              <a:rPr lang="en-US" dirty="0"/>
              <a:t>and court rules, the statute’s legislative history, and synopses of recent and relevant case </a:t>
            </a:r>
            <a:r>
              <a:rPr lang="en-US" dirty="0" smtClean="0"/>
              <a:t>law</a:t>
            </a:r>
            <a:r>
              <a:rPr lang="en-US" dirty="0"/>
              <a:t>. </a:t>
            </a:r>
          </a:p>
          <a:p>
            <a:r>
              <a:rPr lang="en-US" dirty="0" smtClean="0"/>
              <a:t>Defenders </a:t>
            </a:r>
            <a:r>
              <a:rPr lang="en-US" dirty="0"/>
              <a:t>should argue from the position that detention is the last resort. Most statutes, as they </a:t>
            </a:r>
            <a:r>
              <a:rPr lang="en-US" dirty="0" smtClean="0"/>
              <a:t>are </a:t>
            </a:r>
            <a:r>
              <a:rPr lang="en-US" dirty="0"/>
              <a:t>constructed, support this position, and typically, judges have a great deal of discretion. The </a:t>
            </a:r>
            <a:r>
              <a:rPr lang="en-US" dirty="0" smtClean="0"/>
              <a:t>discretion </a:t>
            </a:r>
            <a:r>
              <a:rPr lang="en-US" dirty="0"/>
              <a:t>lies in the determination of two specific factors: a client’s potential dangerousness to </a:t>
            </a:r>
            <a:r>
              <a:rPr lang="en-US" dirty="0" smtClean="0"/>
              <a:t>the </a:t>
            </a:r>
            <a:r>
              <a:rPr lang="en-US" dirty="0"/>
              <a:t>community and risk of flight</a:t>
            </a:r>
            <a:r>
              <a:rPr lang="en-US" dirty="0" smtClean="0"/>
              <a:t>.</a:t>
            </a:r>
            <a:endParaRPr lang="en-US" dirty="0"/>
          </a:p>
          <a:p>
            <a:r>
              <a:rPr lang="en-US" dirty="0"/>
              <a:t>J</a:t>
            </a:r>
            <a:r>
              <a:rPr lang="en-US" dirty="0" smtClean="0"/>
              <a:t>uveniles </a:t>
            </a:r>
            <a:r>
              <a:rPr lang="en-US" dirty="0"/>
              <a:t>should be held in the least restrictive conditions necessary to ensure the safety of the </a:t>
            </a:r>
            <a:r>
              <a:rPr lang="en-US" dirty="0" smtClean="0"/>
              <a:t>community </a:t>
            </a:r>
            <a:r>
              <a:rPr lang="en-US" dirty="0"/>
              <a:t>and the return of the juvenile to court.</a:t>
            </a:r>
          </a:p>
          <a:p>
            <a:endParaRPr lang="en-US" dirty="0"/>
          </a:p>
        </p:txBody>
      </p:sp>
    </p:spTree>
    <p:extLst>
      <p:ext uri="{BB962C8B-B14F-4D97-AF65-F5344CB8AC3E}">
        <p14:creationId xmlns:p14="http://schemas.microsoft.com/office/powerpoint/2010/main" val="338377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7B-1903</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Reasonable factual basis that juvenile committed the offense AND</a:t>
            </a:r>
          </a:p>
          <a:p>
            <a:r>
              <a:rPr lang="en-US" dirty="0" smtClean="0"/>
              <a:t>Best interests-</a:t>
            </a:r>
            <a:r>
              <a:rPr lang="en-US" dirty="0" err="1" smtClean="0"/>
              <a:t>nonsecure</a:t>
            </a:r>
            <a:r>
              <a:rPr lang="en-US" dirty="0" smtClean="0"/>
              <a:t> placement</a:t>
            </a:r>
          </a:p>
          <a:p>
            <a:r>
              <a:rPr lang="en-US" dirty="0" smtClean="0"/>
              <a:t>Felony and DANGER to persons or property</a:t>
            </a:r>
          </a:p>
          <a:p>
            <a:r>
              <a:rPr lang="en-US" dirty="0" smtClean="0"/>
              <a:t>Assault or Use of Weapon, DWI</a:t>
            </a:r>
          </a:p>
          <a:p>
            <a:r>
              <a:rPr lang="en-US" dirty="0" smtClean="0"/>
              <a:t>WILLFUL failure to appear with proper NOTICE or reason to believe wont appear in court</a:t>
            </a:r>
          </a:p>
          <a:p>
            <a:r>
              <a:rPr lang="en-US" dirty="0" smtClean="0"/>
              <a:t>Absconder</a:t>
            </a:r>
          </a:p>
          <a:p>
            <a:r>
              <a:rPr lang="en-US" dirty="0" smtClean="0"/>
              <a:t>Fear of self-inflicted injury-ONLY for 24 hours to determine need for hospital commitment-continuous supervision and physician notified.</a:t>
            </a:r>
          </a:p>
          <a:p>
            <a:r>
              <a:rPr lang="en-US" dirty="0" smtClean="0"/>
              <a:t>Undisciplined –only 24 hours to evaluate</a:t>
            </a:r>
          </a:p>
          <a:p>
            <a:endParaRPr lang="en-US" dirty="0"/>
          </a:p>
        </p:txBody>
      </p:sp>
    </p:spTree>
    <p:extLst>
      <p:ext uri="{BB962C8B-B14F-4D97-AF65-F5344CB8AC3E}">
        <p14:creationId xmlns:p14="http://schemas.microsoft.com/office/powerpoint/2010/main" val="1339791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287</TotalTime>
  <Words>3118</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DETENTION ADVOCACY</vt:lpstr>
      <vt:lpstr>ETHICAL PRINCIPLES: EXPRESSED INTERESTS</vt:lpstr>
      <vt:lpstr>CONSULT EARLY WITH CLIENT BEFORE HEARING</vt:lpstr>
      <vt:lpstr>Dealing With Parents and Staff</vt:lpstr>
      <vt:lpstr>Preparation and Investigation</vt:lpstr>
      <vt:lpstr>Shackling and Hearing Conditions</vt:lpstr>
      <vt:lpstr>Probable Cause</vt:lpstr>
      <vt:lpstr>Statutory Criteria</vt:lpstr>
      <vt:lpstr>7B-1903</vt:lpstr>
      <vt:lpstr>Alternatives to Detention: Have a Plan</vt:lpstr>
      <vt:lpstr>Research on Incarceration Impact</vt:lpstr>
      <vt:lpstr>Conditions in Detention Facilities</vt:lpstr>
      <vt:lpstr>Written Findings of Fact and Court Orders</vt:lpstr>
      <vt:lpstr>Conditions of Release</vt:lpstr>
      <vt:lpstr>Waiving Rights and Additional Hearings</vt:lpstr>
      <vt:lpstr> Initial Secure Custody Hearing/First Appearances</vt:lpstr>
      <vt:lpstr>Predisposition Detention</vt:lpstr>
      <vt:lpstr>Post-Release Violation Detention</vt:lpstr>
      <vt:lpstr>Detention for Placement?</vt:lpstr>
      <vt:lpstr>Intermittent Confinement</vt:lpstr>
      <vt:lpstr>Credit for Time Served?</vt:lpstr>
      <vt:lpstr>Confinement Pending Appeal?</vt:lpstr>
      <vt:lpstr>Motions and Remedies</vt:lpstr>
    </vt:vector>
  </TitlesOfParts>
  <Company>NCAOC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Pearce, Valerie E.</dc:creator>
  <cp:lastModifiedBy>Thompson, Marcus E.</cp:lastModifiedBy>
  <cp:revision>25</cp:revision>
  <dcterms:created xsi:type="dcterms:W3CDTF">2017-11-15T14:41:30Z</dcterms:created>
  <dcterms:modified xsi:type="dcterms:W3CDTF">2017-12-29T19:52:08Z</dcterms:modified>
</cp:coreProperties>
</file>